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64" r:id="rId3"/>
    <p:sldId id="266" r:id="rId4"/>
    <p:sldId id="267" r:id="rId5"/>
    <p:sldId id="269" r:id="rId6"/>
    <p:sldId id="275" r:id="rId7"/>
    <p:sldId id="272" r:id="rId8"/>
    <p:sldId id="271" r:id="rId9"/>
    <p:sldId id="274" r:id="rId10"/>
    <p:sldId id="276" r:id="rId11"/>
    <p:sldId id="277" r:id="rId12"/>
    <p:sldId id="278" r:id="rId13"/>
    <p:sldId id="273" r:id="rId14"/>
    <p:sldId id="259" r:id="rId15"/>
    <p:sldId id="309" r:id="rId16"/>
    <p:sldId id="281" r:id="rId17"/>
    <p:sldId id="306" r:id="rId18"/>
    <p:sldId id="279" r:id="rId19"/>
    <p:sldId id="307" r:id="rId20"/>
    <p:sldId id="257" r:id="rId21"/>
    <p:sldId id="262" r:id="rId22"/>
    <p:sldId id="297" r:id="rId23"/>
    <p:sldId id="287" r:id="rId24"/>
    <p:sldId id="345" r:id="rId25"/>
    <p:sldId id="310" r:id="rId26"/>
    <p:sldId id="288" r:id="rId27"/>
    <p:sldId id="295" r:id="rId28"/>
    <p:sldId id="289" r:id="rId29"/>
    <p:sldId id="290" r:id="rId30"/>
    <p:sldId id="291" r:id="rId31"/>
    <p:sldId id="292" r:id="rId32"/>
    <p:sldId id="294" r:id="rId33"/>
    <p:sldId id="318" r:id="rId34"/>
    <p:sldId id="298" r:id="rId35"/>
    <p:sldId id="296" r:id="rId36"/>
    <p:sldId id="293" r:id="rId37"/>
    <p:sldId id="299" r:id="rId38"/>
    <p:sldId id="301" r:id="rId39"/>
    <p:sldId id="300" r:id="rId40"/>
    <p:sldId id="302" r:id="rId41"/>
    <p:sldId id="304" r:id="rId42"/>
    <p:sldId id="348" r:id="rId43"/>
    <p:sldId id="336" r:id="rId44"/>
    <p:sldId id="347" r:id="rId45"/>
    <p:sldId id="350" r:id="rId46"/>
    <p:sldId id="330" r:id="rId47"/>
    <p:sldId id="331" r:id="rId48"/>
    <p:sldId id="332" r:id="rId49"/>
    <p:sldId id="333" r:id="rId50"/>
    <p:sldId id="334" r:id="rId51"/>
    <p:sldId id="312" r:id="rId52"/>
    <p:sldId id="351" r:id="rId53"/>
    <p:sldId id="320" r:id="rId54"/>
    <p:sldId id="321" r:id="rId55"/>
    <p:sldId id="335" r:id="rId56"/>
    <p:sldId id="352" r:id="rId57"/>
    <p:sldId id="314" r:id="rId58"/>
    <p:sldId id="324" r:id="rId59"/>
    <p:sldId id="337" r:id="rId60"/>
    <p:sldId id="325" r:id="rId61"/>
    <p:sldId id="315" r:id="rId62"/>
    <p:sldId id="341" r:id="rId63"/>
    <p:sldId id="342" r:id="rId64"/>
    <p:sldId id="343" r:id="rId65"/>
    <p:sldId id="316" r:id="rId66"/>
    <p:sldId id="344" r:id="rId67"/>
    <p:sldId id="338" r:id="rId68"/>
    <p:sldId id="317" r:id="rId69"/>
    <p:sldId id="308" r:id="rId70"/>
    <p:sldId id="263" r:id="rId71"/>
    <p:sldId id="270" r:id="rId72"/>
    <p:sldId id="346" r:id="rId73"/>
    <p:sldId id="282" r:id="rId74"/>
    <p:sldId id="28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7567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2981" autoAdjust="0"/>
  </p:normalViewPr>
  <p:slideViewPr>
    <p:cSldViewPr snapToGrid="0">
      <p:cViewPr>
        <p:scale>
          <a:sx n="70" d="100"/>
          <a:sy n="70" d="100"/>
        </p:scale>
        <p:origin x="-810" y="-528"/>
      </p:cViewPr>
      <p:guideLst>
        <p:guide orient="horz" pos="2160"/>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D5466-29AE-4CD4-A6EA-027AB120595E}" type="datetimeFigureOut">
              <a:rPr lang="en-US" smtClean="0"/>
              <a:pPr/>
              <a:t>12/10/2010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F9AC-A31A-4D98-8634-949A3BE76E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Increases with </a:t>
            </a:r>
            <a:r>
              <a:rPr lang="en-US" i="1" baseline="0" dirty="0" smtClean="0"/>
              <a:t>steps</a:t>
            </a:r>
            <a:r>
              <a:rPr lang="en-US" i="0" baseline="0" dirty="0" smtClean="0"/>
              <a:t>, not with transactions.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row is an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KCs, lots of practice.</a:t>
            </a:r>
            <a:r>
              <a:rPr lang="en-US" baseline="0" dirty="0" smtClean="0"/>
              <a:t> Doesn’t show learning of “area formula” or “non-area formula”. This is to say that either a step uses a “Area formula” knowledge component or it uses a “Non-area formula” knowledge component. </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Plenty examples of not</a:t>
            </a:r>
            <a:r>
              <a:rPr lang="en-US" baseline="0" dirty="0" smtClean="0"/>
              <a:t> smooth curves. In this particular dataset, work was done to analyze the user interface of the tutor and the data, and come up with a different KC model.</a:t>
            </a:r>
            <a:br>
              <a:rPr lang="en-US" baseline="0" dirty="0" smtClean="0"/>
            </a:br>
            <a:r>
              <a:rPr lang="en-US" dirty="0" smtClean="0"/>
              <a:t>So, why is this useful? Why care</a:t>
            </a:r>
            <a:r>
              <a:rPr lang="en-US" baseline="0" dirty="0" smtClean="0"/>
              <a:t> whether you can make smoother curves?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do this IN DataShop, but worth considering the implications.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opportunity counts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on learning curve shows line</a:t>
            </a:r>
            <a:r>
              <a:rPr lang="en-US" baseline="0" dirty="0" smtClean="0"/>
              <a:t> per sample.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find the hardest problem. The hint here is that its not the bottom row that we are showing you here.  You have to use the interface a little bit to change the graph.</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 to IWT</a:t>
            </a:r>
            <a:r>
              <a:rPr lang="en-US" baseline="0" dirty="0" smtClean="0"/>
              <a:t> Self-Explanation Study 0 (pilot) (Fall 2008)</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 common error in English article usage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the finest</a:t>
            </a:r>
            <a:r>
              <a:rPr lang="en-US" baseline="0" dirty="0" smtClean="0"/>
              <a:t> level of granularity, which is by transaction, or rolled up by student or by problem.  You can see the columns on the reference sheet we handed out.  Maybe the primary tool you use is Excel or SPSS.  You can get your data out of DataShop to use the data in these tools.  If you use Excel, be aware that Excel tends to automatically format the date/time fields for you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aware</a:t>
            </a:r>
            <a:r>
              <a:rPr lang="en-US" baseline="0" dirty="0" smtClean="0"/>
              <a:t> that on the transaction export, we try to cache the file ahead of time so that the export is fast.  Look at this table to see the status for the sample or samples you are exporting.  This does not apply to the student-step and student-problem rollups.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62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Directly</a:t>
            </a:r>
            <a:r>
              <a:rPr lang="en-US" baseline="0" dirty="0" smtClean="0"/>
              <a:t> refers to real-time logging of data. In this situation, a tutor that is instrumented to log to DataShop sends its data over the web to a logging database. With a system like CTAT, this capability is built in.</a:t>
            </a:r>
          </a:p>
          <a:p>
            <a:endParaRPr lang="en-US" baseline="0" dirty="0" smtClean="0"/>
          </a:p>
          <a:p>
            <a:r>
              <a:rPr lang="en-US" baseline="0" dirty="0" smtClean="0"/>
              <a:t>Indirect logging—you might be storing data in your own format on your own hard disk or server. In this case, you’d need to consider how to convert your data from your format to </a:t>
            </a:r>
            <a:r>
              <a:rPr lang="en-US" baseline="0" dirty="0" err="1" smtClean="0"/>
              <a:t>DataShop’s</a:t>
            </a:r>
            <a:r>
              <a:rPr lang="en-US" baseline="0" dirty="0" smtClean="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DataShop has two similar formats,</a:t>
            </a:r>
            <a:r>
              <a:rPr lang="en-US" baseline="0" dirty="0" smtClean="0"/>
              <a:t> XML and tab-delimited. Tab-delimited is tabular, like an Excel spreadsheet. XML, if you’re not familiar, is like HTML; it’s a way of marking up, or describing, text; except with XML, those descriptions correspond to our format. </a:t>
            </a:r>
          </a:p>
          <a:p>
            <a:endParaRPr lang="en-US" baseline="0" dirty="0" smtClean="0"/>
          </a:p>
          <a:p>
            <a:r>
              <a:rPr lang="en-US" baseline="0" dirty="0" smtClean="0"/>
              <a:t>So how do they differ? Tab-delimited is generally simpler; why not just choose that format?</a:t>
            </a:r>
          </a:p>
          <a:p>
            <a:endParaRPr lang="en-US" baseline="0" dirty="0" smtClean="0"/>
          </a:p>
          <a:p>
            <a:r>
              <a:rPr lang="en-US" baseline="0" dirty="0" smtClean="0"/>
              <a:t>XML is richer. You have access to more fields, one of the most important being “problem start time”—you can say exactly when something was presented to a student or user. If you’re doing any type of latency-based analysis, this information might be crucial. Right now, it’s only available in the XML format.</a:t>
            </a:r>
          </a:p>
          <a:p>
            <a:endParaRPr lang="en-US" baseline="0" dirty="0" smtClean="0"/>
          </a:p>
          <a:p>
            <a:r>
              <a:rPr lang="en-US" baseline="0" dirty="0" smtClean="0"/>
              <a:t>XML, however, is more verbose—more lines of text to describe roughly the same thing—and its usually generated by a program. </a:t>
            </a:r>
          </a:p>
          <a:p>
            <a:endParaRPr lang="en-US" baseline="0" dirty="0" smtClean="0"/>
          </a:p>
          <a:p>
            <a:r>
              <a:rPr lang="en-US" baseline="0" dirty="0" smtClean="0"/>
              <a:t>Why tab-delimited? It’s more concise, editable in Excel, more human-readable. But it’s less rich.</a:t>
            </a:r>
          </a:p>
        </p:txBody>
      </p:sp>
      <p:sp>
        <p:nvSpPr>
          <p:cNvPr id="4" name="Slide Number Placeholder 3"/>
          <p:cNvSpPr>
            <a:spLocks noGrp="1"/>
          </p:cNvSpPr>
          <p:nvPr>
            <p:ph type="sldNum" sz="quarter" idx="10"/>
          </p:nvPr>
        </p:nvSpPr>
        <p:spPr/>
        <p:txBody>
          <a:bodyPr/>
          <a:lstStyle/>
          <a:p>
            <a:fld id="{F1604382-697A-43BD-A574-91F385EAA8AF}" type="slidenum">
              <a:rPr lang="en-US" smtClean="0"/>
              <a:pPr/>
              <a:t>63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documentation</a:t>
            </a:r>
            <a:r>
              <a:rPr lang="en-US" baseline="0" dirty="0" smtClean="0"/>
              <a:t> pointers. I won’t say more about this; this information is in your copy of the slides.</a:t>
            </a:r>
            <a:endParaRPr lang="en-US" dirty="0"/>
          </a:p>
        </p:txBody>
      </p:sp>
      <p:sp>
        <p:nvSpPr>
          <p:cNvPr id="4" name="Slide Number Placeholder 3"/>
          <p:cNvSpPr>
            <a:spLocks noGrp="1"/>
          </p:cNvSpPr>
          <p:nvPr>
            <p:ph type="sldNum" sz="quarter" idx="10"/>
          </p:nvPr>
        </p:nvSpPr>
        <p:spPr/>
        <p:txBody>
          <a:bodyPr/>
          <a:lstStyle/>
          <a:p>
            <a:fld id="{F1604382-697A-43BD-A574-91F385EAA8AF}" type="slidenum">
              <a:rPr lang="en-US" smtClean="0"/>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you developing</a:t>
            </a:r>
            <a:r>
              <a:rPr lang="en-US" baseline="0" dirty="0" smtClean="0"/>
              <a:t> a program or web application that could benefit from retrieving DataShop data?  Some examples might be teacher reports, data mining or analysis through a programming language… this is an advanced feature that we wanted to mention for future reference.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project page where we post news.</a:t>
            </a:r>
            <a:r>
              <a:rPr lang="en-US" baseline="0" dirty="0" smtClean="0"/>
              <a:t>  Its also where you can download the logging library tools, the validation tools, and other downloads.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some meta dat</a:t>
            </a:r>
            <a:r>
              <a:rPr lang="en-US" baseline="0" dirty="0" smtClean="0"/>
              <a:t>a about a dataset.  If you are the PI you should update this information and keep it up to date.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gives</a:t>
            </a:r>
            <a:r>
              <a:rPr lang="en-US" baseline="0" dirty="0" smtClean="0"/>
              <a:t> you a sense of the size of the dataset. For example this dataset is fairly small with just 7 thousand transactions.  These numbers all come from the data itself. The total student hours is a sum of the duration for each transaction.  But to really understand this table, we are going to talk through some terminology. </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KC and KC Model.</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A chance for a student to demonstrate that he or she has learned a KC.</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A3A-AB36-4EA4-9427-DA73EB07DD5F}" type="datetimeFigureOut">
              <a:rPr lang="en-US" smtClean="0"/>
              <a:pPr/>
              <a:t>12/10/2010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4EE27-9F8B-4B87-9290-A9E38F983D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slcdatashop.org/videos/making_cans/making_cans.j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pslcdatashop.org/dtd/gui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pslcdatashop.org/help?page=export" TargetMode="External"/><Relationship Id="rId5" Type="http://schemas.openxmlformats.org/officeDocument/2006/relationships/hyperlink" Target="http://pslcdatashop.org/help?page=terms" TargetMode="External"/><Relationship Id="rId4" Type="http://schemas.openxmlformats.org/officeDocument/2006/relationships/hyperlink" Target="http://pslcdatashop.org/about/importverify.html"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3999"/>
            <a:ext cx="8077200" cy="3048001"/>
          </a:xfrm>
        </p:spPr>
        <p:txBody>
          <a:bodyPr>
            <a:normAutofit/>
          </a:bodyPr>
          <a:lstStyle/>
          <a:p>
            <a:pPr algn="l"/>
            <a:r>
              <a:rPr lang="en-US" sz="5400" dirty="0" smtClean="0"/>
              <a:t>DataShop</a:t>
            </a:r>
            <a:br>
              <a:rPr lang="en-US" sz="5400" dirty="0" smtClean="0"/>
            </a:br>
            <a:r>
              <a:rPr lang="en-US" sz="5400" dirty="0" smtClean="0"/>
              <a:t>Hands On</a:t>
            </a:r>
            <a:br>
              <a:rPr lang="en-US" sz="5400" dirty="0" smtClean="0"/>
            </a:br>
            <a:endParaRPr lang="en-US" sz="5400" dirty="0"/>
          </a:p>
        </p:txBody>
      </p:sp>
      <p:sp>
        <p:nvSpPr>
          <p:cNvPr id="3" name="Subtitle 2"/>
          <p:cNvSpPr>
            <a:spLocks noGrp="1"/>
          </p:cNvSpPr>
          <p:nvPr>
            <p:ph type="subTitle" idx="1"/>
          </p:nvPr>
        </p:nvSpPr>
        <p:spPr>
          <a:xfrm>
            <a:off x="4175393" y="5562600"/>
            <a:ext cx="4130407" cy="533400"/>
          </a:xfrm>
        </p:spPr>
        <p:txBody>
          <a:bodyPr>
            <a:noAutofit/>
          </a:bodyPr>
          <a:lstStyle/>
          <a:p>
            <a:pPr algn="r"/>
            <a:r>
              <a:rPr lang="en-US" sz="2400" dirty="0" smtClean="0"/>
              <a:t>Friday, December 10, 2010</a:t>
            </a:r>
            <a:endParaRPr lang="en-US" sz="2400" dirty="0"/>
          </a:p>
        </p:txBody>
      </p:sp>
      <p:pic>
        <p:nvPicPr>
          <p:cNvPr id="41" name="Picture 3" descr="C:\dev\DataShop\documentation\Presentations\2010_12_User_Meeting\blue_snowflake.jpg"/>
          <p:cNvPicPr>
            <a:picLocks noChangeAspect="1" noChangeArrowheads="1"/>
          </p:cNvPicPr>
          <p:nvPr/>
        </p:nvPicPr>
        <p:blipFill>
          <a:blip r:embed="rId2"/>
          <a:srcRect/>
          <a:stretch>
            <a:fillRect/>
          </a:stretch>
        </p:blipFill>
        <p:spPr bwMode="auto">
          <a:xfrm>
            <a:off x="5715000" y="1828800"/>
            <a:ext cx="1828800" cy="2357439"/>
          </a:xfrm>
          <a:prstGeom prst="rect">
            <a:avLst/>
          </a:prstGeom>
          <a:noFill/>
        </p:spPr>
      </p:pic>
      <p:grpSp>
        <p:nvGrpSpPr>
          <p:cNvPr id="5" name="Group 4"/>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txBox="1">
            <a:spLocks/>
          </p:cNvSpPr>
          <p:nvPr/>
        </p:nvSpPr>
        <p:spPr>
          <a:xfrm>
            <a:off x="381000" y="4406900"/>
            <a:ext cx="7772400" cy="760011"/>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http://pslcdatashop.org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srcRect l="65812" t="8866" b="80847"/>
          <a:stretch>
            <a:fillRect/>
          </a:stretch>
        </p:blipFill>
        <p:spPr bwMode="auto">
          <a:xfrm>
            <a:off x="925171" y="2456708"/>
            <a:ext cx="7293658" cy="1944584"/>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grpSp>
        <p:nvGrpSpPr>
          <p:cNvPr id="16" name="Group 15"/>
          <p:cNvGrpSpPr/>
          <p:nvPr/>
        </p:nvGrpSpPr>
        <p:grpSpPr>
          <a:xfrm>
            <a:off x="5544203" y="3844925"/>
            <a:ext cx="1983036" cy="2373440"/>
            <a:chOff x="5081066" y="3518358"/>
            <a:chExt cx="1983036" cy="2373440"/>
          </a:xfrm>
        </p:grpSpPr>
        <p:sp>
          <p:nvSpPr>
            <p:cNvPr id="8" name="TextBox 7"/>
            <p:cNvSpPr txBox="1"/>
            <p:nvPr/>
          </p:nvSpPr>
          <p:spPr>
            <a:xfrm>
              <a:off x="5081066" y="4691469"/>
              <a:ext cx="1983036" cy="1200329"/>
            </a:xfrm>
            <a:prstGeom prst="rect">
              <a:avLst/>
            </a:prstGeom>
            <a:noFill/>
          </p:spPr>
          <p:txBody>
            <a:bodyPr wrap="square" rtlCol="0">
              <a:spAutoFit/>
            </a:bodyPr>
            <a:lstStyle/>
            <a:p>
              <a:r>
                <a:rPr lang="en-US" dirty="0" smtClean="0"/>
                <a:t>Click ‘help’ here to go to the help page for the current report.</a:t>
              </a:r>
            </a:p>
          </p:txBody>
        </p:sp>
        <p:cxnSp>
          <p:nvCxnSpPr>
            <p:cNvPr id="13" name="Straight Arrow Connector 12"/>
            <p:cNvCxnSpPr/>
            <p:nvPr/>
          </p:nvCxnSpPr>
          <p:spPr>
            <a:xfrm rot="16200000" flipV="1">
              <a:off x="5004060" y="3965073"/>
              <a:ext cx="1186308" cy="2928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836635" y="799330"/>
            <a:ext cx="1983036" cy="646331"/>
          </a:xfrm>
          <a:prstGeom prst="rect">
            <a:avLst/>
          </a:prstGeom>
          <a:noFill/>
        </p:spPr>
        <p:txBody>
          <a:bodyPr wrap="square" rtlCol="0">
            <a:spAutoFit/>
          </a:bodyPr>
          <a:lstStyle/>
          <a:p>
            <a:r>
              <a:rPr lang="en-US" dirty="0" smtClean="0"/>
              <a:t>Click ‘contact us’ to send us email.</a:t>
            </a:r>
          </a:p>
        </p:txBody>
      </p:sp>
      <p:cxnSp>
        <p:nvCxnSpPr>
          <p:cNvPr id="19" name="Straight Arrow Connector 18"/>
          <p:cNvCxnSpPr/>
          <p:nvPr/>
        </p:nvCxnSpPr>
        <p:spPr>
          <a:xfrm rot="5400000">
            <a:off x="5937543" y="2295083"/>
            <a:ext cx="2013058" cy="445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48985" y="799330"/>
            <a:ext cx="1983036" cy="1477328"/>
          </a:xfrm>
          <a:prstGeom prst="rect">
            <a:avLst/>
          </a:prstGeom>
          <a:noFill/>
        </p:spPr>
        <p:txBody>
          <a:bodyPr wrap="square" rtlCol="0">
            <a:spAutoFit/>
          </a:bodyPr>
          <a:lstStyle/>
          <a:p>
            <a:r>
              <a:rPr lang="en-US" dirty="0" smtClean="0"/>
              <a:t>Click ‘about’ to see the latest news about DataShop and to get downloads</a:t>
            </a:r>
          </a:p>
        </p:txBody>
      </p:sp>
      <p:cxnSp>
        <p:nvCxnSpPr>
          <p:cNvPr id="22" name="Straight Arrow Connector 21"/>
          <p:cNvCxnSpPr/>
          <p:nvPr/>
        </p:nvCxnSpPr>
        <p:spPr>
          <a:xfrm rot="16200000" flipH="1">
            <a:off x="3926654" y="2736399"/>
            <a:ext cx="1274811" cy="300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191897" y="3844925"/>
            <a:ext cx="2489454" cy="2397190"/>
            <a:chOff x="5081065" y="3494608"/>
            <a:chExt cx="2489454" cy="2397190"/>
          </a:xfrm>
        </p:grpSpPr>
        <p:sp>
          <p:nvSpPr>
            <p:cNvPr id="24" name="TextBox 23"/>
            <p:cNvSpPr txBox="1"/>
            <p:nvPr/>
          </p:nvSpPr>
          <p:spPr>
            <a:xfrm>
              <a:off x="5081065" y="4691469"/>
              <a:ext cx="2263821" cy="1200329"/>
            </a:xfrm>
            <a:prstGeom prst="rect">
              <a:avLst/>
            </a:prstGeom>
            <a:noFill/>
          </p:spPr>
          <p:txBody>
            <a:bodyPr wrap="square" rtlCol="0">
              <a:spAutoFit/>
            </a:bodyPr>
            <a:lstStyle/>
            <a:p>
              <a:r>
                <a:rPr lang="en-US" dirty="0" smtClean="0"/>
                <a:t>Click ‘home’ to get back to a list of projects and datasets in DataShop</a:t>
              </a:r>
            </a:p>
          </p:txBody>
        </p:sp>
        <p:cxnSp>
          <p:nvCxnSpPr>
            <p:cNvPr id="25" name="Straight Arrow Connector 24"/>
            <p:cNvCxnSpPr/>
            <p:nvPr/>
          </p:nvCxnSpPr>
          <p:spPr>
            <a:xfrm flipV="1">
              <a:off x="5743651" y="3494608"/>
              <a:ext cx="1826868" cy="12100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5306291" y="470658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srcRect l="24683" t="61299" r="28365" b="22597"/>
          <a:stretch>
            <a:fillRect/>
          </a:stretch>
        </p:blipFill>
        <p:spPr bwMode="auto">
          <a:xfrm>
            <a:off x="784199" y="347335"/>
            <a:ext cx="7619363" cy="2315688"/>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2886909" y="3489709"/>
            <a:ext cx="2303383" cy="1200329"/>
          </a:xfrm>
          <a:prstGeom prst="rect">
            <a:avLst/>
          </a:prstGeom>
          <a:noFill/>
        </p:spPr>
        <p:txBody>
          <a:bodyPr wrap="square" rtlCol="0">
            <a:spAutoFit/>
          </a:bodyPr>
          <a:lstStyle/>
          <a:p>
            <a:r>
              <a:rPr lang="en-US" dirty="0" smtClean="0"/>
              <a:t>Click ‘documentation’ at the bottom of any page to go to the help pages.</a:t>
            </a:r>
          </a:p>
        </p:txBody>
      </p:sp>
      <p:cxnSp>
        <p:nvCxnSpPr>
          <p:cNvPr id="13" name="Straight Arrow Connector 12"/>
          <p:cNvCxnSpPr/>
          <p:nvPr/>
        </p:nvCxnSpPr>
        <p:spPr>
          <a:xfrm rot="5400000" flipH="1" flipV="1">
            <a:off x="3063652" y="2239181"/>
            <a:ext cx="1621843" cy="9673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62102" y="3205968"/>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3074" name="Picture 2"/>
          <p:cNvPicPr>
            <a:picLocks noChangeAspect="1" noChangeArrowheads="1"/>
          </p:cNvPicPr>
          <p:nvPr/>
        </p:nvPicPr>
        <p:blipFill>
          <a:blip r:embed="rId4"/>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srcRect l="1318" t="19598" r="26141" b="43615"/>
          <a:stretch>
            <a:fillRect/>
          </a:stretch>
        </p:blipFill>
        <p:spPr bwMode="auto">
          <a:xfrm>
            <a:off x="289193" y="1890741"/>
            <a:ext cx="8565614" cy="3849048"/>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473726" y="385590"/>
            <a:ext cx="1983036" cy="923330"/>
          </a:xfrm>
          <a:prstGeom prst="rect">
            <a:avLst/>
          </a:prstGeom>
          <a:noFill/>
        </p:spPr>
        <p:txBody>
          <a:bodyPr wrap="square" rtlCol="0">
            <a:spAutoFit/>
          </a:bodyPr>
          <a:lstStyle/>
          <a:p>
            <a:r>
              <a:rPr lang="en-US" b="1" dirty="0" smtClean="0"/>
              <a:t>My Datasets: </a:t>
            </a:r>
            <a:r>
              <a:rPr lang="en-US" dirty="0" smtClean="0"/>
              <a:t>datasets you can use</a:t>
            </a:r>
            <a:endParaRPr lang="en-US" dirty="0"/>
          </a:p>
        </p:txBody>
      </p:sp>
      <p:cxnSp>
        <p:nvCxnSpPr>
          <p:cNvPr id="13" name="Straight Arrow Connector 12"/>
          <p:cNvCxnSpPr/>
          <p:nvPr/>
        </p:nvCxnSpPr>
        <p:spPr>
          <a:xfrm rot="5400000">
            <a:off x="385592" y="1652532"/>
            <a:ext cx="1377109" cy="11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25757" y="385590"/>
            <a:ext cx="1983036" cy="923330"/>
          </a:xfrm>
          <a:prstGeom prst="rect">
            <a:avLst/>
          </a:prstGeom>
          <a:noFill/>
        </p:spPr>
        <p:txBody>
          <a:bodyPr wrap="square" rtlCol="0">
            <a:spAutoFit/>
          </a:bodyPr>
          <a:lstStyle/>
          <a:p>
            <a:r>
              <a:rPr lang="en-US" b="1" dirty="0" smtClean="0"/>
              <a:t>Public Datasets: </a:t>
            </a:r>
            <a:r>
              <a:rPr lang="en-US" dirty="0" smtClean="0"/>
              <a:t>datasets you or anyone can use</a:t>
            </a:r>
            <a:endParaRPr lang="en-US" dirty="0"/>
          </a:p>
        </p:txBody>
      </p:sp>
      <p:sp>
        <p:nvSpPr>
          <p:cNvPr id="15" name="TextBox 14"/>
          <p:cNvSpPr txBox="1"/>
          <p:nvPr/>
        </p:nvSpPr>
        <p:spPr>
          <a:xfrm>
            <a:off x="4977788" y="385590"/>
            <a:ext cx="1983036" cy="1477328"/>
          </a:xfrm>
          <a:prstGeom prst="rect">
            <a:avLst/>
          </a:prstGeom>
          <a:noFill/>
        </p:spPr>
        <p:txBody>
          <a:bodyPr wrap="square" rtlCol="0">
            <a:spAutoFit/>
          </a:bodyPr>
          <a:lstStyle/>
          <a:p>
            <a:r>
              <a:rPr lang="en-US" b="1" dirty="0" smtClean="0"/>
              <a:t>Other Datasets: </a:t>
            </a:r>
            <a:r>
              <a:rPr lang="en-US" dirty="0" smtClean="0"/>
              <a:t>private datasets, you can ask us for access and we’ll confirm with the PI</a:t>
            </a:r>
            <a:endParaRPr lang="en-US" dirty="0"/>
          </a:p>
        </p:txBody>
      </p:sp>
      <p:cxnSp>
        <p:nvCxnSpPr>
          <p:cNvPr id="18" name="Straight Arrow Connector 17"/>
          <p:cNvCxnSpPr/>
          <p:nvPr/>
        </p:nvCxnSpPr>
        <p:spPr>
          <a:xfrm rot="5400000">
            <a:off x="2388825" y="1762694"/>
            <a:ext cx="1169629" cy="1303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781320" y="1961002"/>
            <a:ext cx="583894" cy="253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62381" y="2366790"/>
            <a:ext cx="1983036" cy="1200329"/>
          </a:xfrm>
          <a:prstGeom prst="rect">
            <a:avLst/>
          </a:prstGeom>
          <a:solidFill>
            <a:schemeClr val="bg1"/>
          </a:solidFill>
          <a:ln w="19050">
            <a:solidFill>
              <a:srgbClr val="FF0000"/>
            </a:solidFill>
          </a:ln>
        </p:spPr>
        <p:txBody>
          <a:bodyPr wrap="square" rtlCol="0">
            <a:spAutoFit/>
          </a:bodyPr>
          <a:lstStyle/>
          <a:p>
            <a:r>
              <a:rPr lang="en-US" b="1" dirty="0" smtClean="0"/>
              <a:t>Recommended Datasets: </a:t>
            </a:r>
            <a:r>
              <a:rPr lang="en-US" dirty="0" smtClean="0"/>
              <a:t>let’s start with Geometry Area</a:t>
            </a:r>
            <a:endParaRPr lang="en-US" dirty="0"/>
          </a:p>
        </p:txBody>
      </p:sp>
      <p:cxnSp>
        <p:nvCxnSpPr>
          <p:cNvPr id="33" name="Straight Arrow Connector 32"/>
          <p:cNvCxnSpPr>
            <a:stCxn id="32" idx="1"/>
          </p:cNvCxnSpPr>
          <p:nvPr/>
        </p:nvCxnSpPr>
        <p:spPr>
          <a:xfrm rot="10800000" flipV="1">
            <a:off x="2963537" y="2966955"/>
            <a:ext cx="3598844" cy="602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514600" y="6172200"/>
            <a:ext cx="3406966" cy="540246"/>
            <a:chOff x="2514600" y="6172200"/>
            <a:chExt cx="3406966" cy="540246"/>
          </a:xfrm>
        </p:grpSpPr>
        <p:grpSp>
          <p:nvGrpSpPr>
            <p:cNvPr id="9"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1026" name="Picture 2"/>
          <p:cNvPicPr>
            <a:picLocks noChangeAspect="1" noChangeArrowheads="1"/>
          </p:cNvPicPr>
          <p:nvPr/>
        </p:nvPicPr>
        <p:blipFill>
          <a:blip r:embed="rId4"/>
          <a:srcRect/>
          <a:stretch>
            <a:fillRect/>
          </a:stretch>
        </p:blipFill>
        <p:spPr bwMode="auto">
          <a:xfrm>
            <a:off x="684764" y="1"/>
            <a:ext cx="777447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765175"/>
          </a:xfrm>
          <a:ln>
            <a:noFill/>
          </a:ln>
        </p:spPr>
        <p:txBody>
          <a:bodyPr/>
          <a:lstStyle/>
          <a:p>
            <a:r>
              <a:rPr lang="en-US" dirty="0" smtClean="0"/>
              <a:t>Pre &amp; Post test data</a:t>
            </a:r>
            <a:endParaRPr lang="en-US" dirty="0"/>
          </a:p>
        </p:txBody>
      </p:sp>
      <p:sp>
        <p:nvSpPr>
          <p:cNvPr id="3" name="Text Placeholder 2"/>
          <p:cNvSpPr>
            <a:spLocks noGrp="1"/>
          </p:cNvSpPr>
          <p:nvPr>
            <p:ph type="body" idx="1"/>
          </p:nvPr>
        </p:nvSpPr>
        <p:spPr>
          <a:xfrm>
            <a:off x="722313" y="2906713"/>
            <a:ext cx="7772400" cy="1500187"/>
          </a:xfrm>
        </p:spPr>
        <p:txBody>
          <a:bodyPr/>
          <a:lstStyle/>
          <a:p>
            <a:r>
              <a:rPr lang="en-US" dirty="0" smtClean="0"/>
              <a:t>Connection to the Theory Wiki</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2"/>
            <a:ext cx="7333867" cy="707886"/>
          </a:xfrm>
          <a:prstGeom prst="rect">
            <a:avLst/>
          </a:prstGeom>
          <a:noFill/>
        </p:spPr>
        <p:txBody>
          <a:bodyPr wrap="none" rtlCol="0">
            <a:spAutoFit/>
          </a:bodyPr>
          <a:lstStyle/>
          <a:p>
            <a:r>
              <a:rPr lang="en-US" sz="2000" dirty="0" smtClean="0"/>
              <a:t>Example project page:</a:t>
            </a:r>
          </a:p>
          <a:p>
            <a:r>
              <a:rPr lang="en-US" sz="2000" dirty="0" smtClean="0"/>
              <a:t>http://www.learnlab.org/research/wiki/index.php/Hausmann_Study</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2" cstate="print"/>
            <a:srcRect/>
            <a:stretch>
              <a:fillRect/>
            </a:stretch>
          </p:blipFill>
          <p:spPr bwMode="auto">
            <a:xfrm>
              <a:off x="4354417" y="6172200"/>
              <a:ext cx="419100" cy="540246"/>
            </a:xfrm>
            <a:prstGeom prst="rect">
              <a:avLst/>
            </a:prstGeom>
            <a:noFill/>
          </p:spPr>
        </p:pic>
      </p:grpSp>
      <p:pic>
        <p:nvPicPr>
          <p:cNvPr id="5123" name="Picture 3"/>
          <p:cNvPicPr>
            <a:picLocks noChangeAspect="1" noChangeArrowheads="1"/>
          </p:cNvPicPr>
          <p:nvPr/>
        </p:nvPicPr>
        <p:blipFill>
          <a:blip r:embed="rId3"/>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3"/>
          <p:cNvPicPr>
            <a:picLocks noChangeAspect="1" noChangeArrowheads="1"/>
          </p:cNvPicPr>
          <p:nvPr/>
        </p:nvPicPr>
        <p:blipFill>
          <a:blip r:embed="rId2"/>
          <a:srcRect l="19838" t="76220" r="13910" b="5443"/>
          <a:stretch>
            <a:fillRect/>
          </a:stretch>
        </p:blipFill>
        <p:spPr bwMode="auto">
          <a:xfrm>
            <a:off x="504702" y="2431473"/>
            <a:ext cx="8134597" cy="1995055"/>
          </a:xfrm>
          <a:prstGeom prst="rect">
            <a:avLst/>
          </a:prstGeom>
          <a:noFill/>
          <a:ln w="9525">
            <a:noFill/>
            <a:miter lim="800000"/>
            <a:headEnd/>
            <a:tailEnd/>
          </a:ln>
        </p:spPr>
      </p:pic>
      <p:sp>
        <p:nvSpPr>
          <p:cNvPr id="11" name="TextBox 10"/>
          <p:cNvSpPr txBox="1"/>
          <p:nvPr/>
        </p:nvSpPr>
        <p:spPr>
          <a:xfrm>
            <a:off x="3040298" y="903239"/>
            <a:ext cx="4073021" cy="646331"/>
          </a:xfrm>
          <a:prstGeom prst="rect">
            <a:avLst/>
          </a:prstGeom>
          <a:noFill/>
        </p:spPr>
        <p:txBody>
          <a:bodyPr wrap="square" rtlCol="0">
            <a:spAutoFit/>
          </a:bodyPr>
          <a:lstStyle/>
          <a:p>
            <a:r>
              <a:rPr lang="en-US" dirty="0" smtClean="0"/>
              <a:t>On your project page in the Theory Wiki,</a:t>
            </a:r>
          </a:p>
          <a:p>
            <a:r>
              <a:rPr lang="en-US" dirty="0" smtClean="0"/>
              <a:t>add a link to the dataset in DataShop.</a:t>
            </a:r>
          </a:p>
        </p:txBody>
      </p:sp>
      <p:cxnSp>
        <p:nvCxnSpPr>
          <p:cNvPr id="12" name="Straight Arrow Connector 11"/>
          <p:cNvCxnSpPr/>
          <p:nvPr/>
        </p:nvCxnSpPr>
        <p:spPr>
          <a:xfrm rot="16200000" flipV="1">
            <a:off x="4429498" y="4500749"/>
            <a:ext cx="439387" cy="35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0298" y="4677613"/>
            <a:ext cx="4288756" cy="923330"/>
          </a:xfrm>
          <a:prstGeom prst="rect">
            <a:avLst/>
          </a:prstGeom>
          <a:noFill/>
        </p:spPr>
        <p:txBody>
          <a:bodyPr wrap="square" rtlCol="0">
            <a:spAutoFit/>
          </a:bodyPr>
          <a:lstStyle/>
          <a:p>
            <a:r>
              <a:rPr lang="en-US" dirty="0" smtClean="0"/>
              <a:t>In DataShop, attach files associated with pre and post test data to the appropriate dataset, and then update your project page.</a:t>
            </a:r>
          </a:p>
        </p:txBody>
      </p:sp>
      <p:cxnSp>
        <p:nvCxnSpPr>
          <p:cNvPr id="19" name="Straight Arrow Connector 18"/>
          <p:cNvCxnSpPr/>
          <p:nvPr/>
        </p:nvCxnSpPr>
        <p:spPr>
          <a:xfrm rot="16200000" flipH="1">
            <a:off x="3087586" y="1876302"/>
            <a:ext cx="1045032" cy="3562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2" cstate="print"/>
            <a:srcRect/>
            <a:stretch>
              <a:fillRect/>
            </a:stretch>
          </p:blipFill>
          <p:spPr bwMode="auto">
            <a:xfrm>
              <a:off x="4354417" y="6172200"/>
              <a:ext cx="419100" cy="540246"/>
            </a:xfrm>
            <a:prstGeom prst="rect">
              <a:avLst/>
            </a:prstGeom>
            <a:noFill/>
          </p:spPr>
        </p:pic>
      </p:grpSp>
      <p:pic>
        <p:nvPicPr>
          <p:cNvPr id="4099" name="Picture 3"/>
          <p:cNvPicPr>
            <a:picLocks noChangeAspect="1" noChangeArrowheads="1"/>
          </p:cNvPicPr>
          <p:nvPr/>
        </p:nvPicPr>
        <p:blipFill>
          <a:blip r:embed="rId3"/>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a:srcRect l="16473" t="59867" r="32528" b="23722"/>
          <a:stretch>
            <a:fillRect/>
          </a:stretch>
        </p:blipFill>
        <p:spPr bwMode="auto">
          <a:xfrm>
            <a:off x="95003" y="1935678"/>
            <a:ext cx="8953994" cy="2553195"/>
          </a:xfrm>
          <a:prstGeom prst="rect">
            <a:avLst/>
          </a:prstGeom>
          <a:noFill/>
          <a:ln w="9525">
            <a:noFill/>
            <a:miter lim="800000"/>
            <a:headEnd/>
            <a:tailEnd/>
          </a:ln>
        </p:spPr>
      </p:pic>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Box 10"/>
          <p:cNvSpPr txBox="1"/>
          <p:nvPr/>
        </p:nvSpPr>
        <p:spPr>
          <a:xfrm>
            <a:off x="1045253" y="440102"/>
            <a:ext cx="3758396" cy="923330"/>
          </a:xfrm>
          <a:prstGeom prst="rect">
            <a:avLst/>
          </a:prstGeom>
          <a:noFill/>
        </p:spPr>
        <p:txBody>
          <a:bodyPr wrap="square" rtlCol="0">
            <a:spAutoFit/>
          </a:bodyPr>
          <a:lstStyle/>
          <a:p>
            <a:r>
              <a:rPr lang="en-US" dirty="0" smtClean="0"/>
              <a:t>In the Description for the dataset, add a link to your project page in the Theory Wiki.</a:t>
            </a:r>
          </a:p>
        </p:txBody>
      </p:sp>
      <p:cxnSp>
        <p:nvCxnSpPr>
          <p:cNvPr id="12" name="Straight Arrow Connector 11"/>
          <p:cNvCxnSpPr/>
          <p:nvPr/>
        </p:nvCxnSpPr>
        <p:spPr>
          <a:xfrm rot="16200000" flipV="1">
            <a:off x="2559133" y="4269179"/>
            <a:ext cx="760022" cy="35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3423" y="4677613"/>
            <a:ext cx="4288756" cy="923330"/>
          </a:xfrm>
          <a:prstGeom prst="rect">
            <a:avLst/>
          </a:prstGeom>
          <a:noFill/>
        </p:spPr>
        <p:txBody>
          <a:bodyPr wrap="square" rtlCol="0">
            <a:spAutoFit/>
          </a:bodyPr>
          <a:lstStyle/>
          <a:p>
            <a:r>
              <a:rPr lang="en-US" dirty="0" smtClean="0"/>
              <a:t>Put a brief description of the dataset here, as the full description will be on your project page in the Theory Wiki.</a:t>
            </a:r>
          </a:p>
        </p:txBody>
      </p:sp>
      <p:cxnSp>
        <p:nvCxnSpPr>
          <p:cNvPr id="19" name="Straight Arrow Connector 18"/>
          <p:cNvCxnSpPr/>
          <p:nvPr/>
        </p:nvCxnSpPr>
        <p:spPr>
          <a:xfrm rot="16200000" flipH="1">
            <a:off x="1663575" y="1616073"/>
            <a:ext cx="737695" cy="1390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02422" y="1"/>
            <a:ext cx="873915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l="2277" t="35881" r="32780" b="23317"/>
          <a:stretch>
            <a:fillRect/>
          </a:stretch>
        </p:blipFill>
        <p:spPr bwMode="auto">
          <a:xfrm>
            <a:off x="106953" y="559557"/>
            <a:ext cx="8930094" cy="4949165"/>
          </a:xfrm>
          <a:prstGeom prst="rect">
            <a:avLst/>
          </a:prstGeom>
          <a:noFill/>
          <a:ln w="9525">
            <a:noFill/>
            <a:miter lim="800000"/>
            <a:headEnd/>
            <a:tailEnd/>
          </a:ln>
        </p:spPr>
      </p:pic>
      <p:grpSp>
        <p:nvGrpSpPr>
          <p:cNvPr id="11" name="Group 10"/>
          <p:cNvGrpSpPr/>
          <p:nvPr/>
        </p:nvGrpSpPr>
        <p:grpSpPr>
          <a:xfrm>
            <a:off x="0" y="6433851"/>
            <a:ext cx="9144000" cy="424149"/>
            <a:chOff x="0" y="6433851"/>
            <a:chExt cx="9144000" cy="424149"/>
          </a:xfrm>
        </p:grpSpPr>
        <p:sp>
          <p:nvSpPr>
            <p:cNvPr id="12" name="Rounded Rectangle 11"/>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3" name="Rectangle 1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5" name="Rectangle 14"/>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l="3318" t="76297" r="48812" b="596"/>
          <a:stretch>
            <a:fillRect/>
          </a:stretch>
        </p:blipFill>
        <p:spPr bwMode="auto">
          <a:xfrm>
            <a:off x="341194" y="1627496"/>
            <a:ext cx="8461612" cy="3603009"/>
          </a:xfrm>
          <a:prstGeom prst="rect">
            <a:avLst/>
          </a:prstGeom>
          <a:noFill/>
          <a:ln w="9525">
            <a:noFill/>
            <a:miter lim="800000"/>
            <a:headEnd/>
            <a:tailEnd/>
          </a:ln>
        </p:spPr>
      </p:pic>
      <p:grpSp>
        <p:nvGrpSpPr>
          <p:cNvPr id="9" name="Group 8"/>
          <p:cNvGrpSpPr/>
          <p:nvPr/>
        </p:nvGrpSpPr>
        <p:grpSpPr>
          <a:xfrm>
            <a:off x="0" y="6433851"/>
            <a:ext cx="9144000" cy="424149"/>
            <a:chOff x="0" y="6433851"/>
            <a:chExt cx="9144000" cy="424149"/>
          </a:xfrm>
        </p:grpSpPr>
        <p:sp>
          <p:nvSpPr>
            <p:cNvPr id="10" name="Rounded Rectangle 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1" name="Rectangle 1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3" name="Rectangle 1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Terminology</a:t>
            </a:r>
            <a:endParaRPr lang="en-US" dirty="0"/>
          </a:p>
        </p:txBody>
      </p:sp>
      <p:sp>
        <p:nvSpPr>
          <p:cNvPr id="3" name="Text Placeholder 2"/>
          <p:cNvSpPr>
            <a:spLocks noGrp="1"/>
          </p:cNvSpPr>
          <p:nvPr>
            <p:ph type="body" idx="1"/>
          </p:nvPr>
        </p:nvSpPr>
        <p:spPr/>
        <p:txBody>
          <a:bodyPr/>
          <a:lstStyle/>
          <a:p>
            <a:r>
              <a:rPr lang="en-US" dirty="0" smtClean="0"/>
              <a:t>Getting Started</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649"/>
          </a:xfrm>
        </p:spPr>
        <p:txBody>
          <a:bodyPr>
            <a:normAutofit fontScale="90000"/>
          </a:bodyPr>
          <a:lstStyle/>
          <a:p>
            <a:r>
              <a:rPr lang="en-US" dirty="0" smtClean="0"/>
              <a:t>DataShop Terminology</a:t>
            </a:r>
            <a:endParaRPr lang="en-US" dirty="0"/>
          </a:p>
        </p:txBody>
      </p:sp>
      <p:sp>
        <p:nvSpPr>
          <p:cNvPr id="3" name="Content Placeholder 2"/>
          <p:cNvSpPr>
            <a:spLocks noGrp="1"/>
          </p:cNvSpPr>
          <p:nvPr>
            <p:ph idx="1"/>
          </p:nvPr>
        </p:nvSpPr>
        <p:spPr/>
        <p:txBody>
          <a:bodyPr/>
          <a:lstStyle/>
          <a:p>
            <a:pPr>
              <a:spcBef>
                <a:spcPts val="1200"/>
              </a:spcBef>
            </a:pPr>
            <a:r>
              <a:rPr lang="en-US" b="1" dirty="0" smtClean="0"/>
              <a:t>Problem</a:t>
            </a:r>
            <a:r>
              <a:rPr lang="en-US" dirty="0" smtClean="0"/>
              <a:t>: a task for a student to perform that typically involves multiple steps</a:t>
            </a:r>
          </a:p>
          <a:p>
            <a:pPr>
              <a:spcBef>
                <a:spcPts val="1200"/>
              </a:spcBef>
            </a:pPr>
            <a:r>
              <a:rPr lang="en-US" b="1" dirty="0" smtClean="0"/>
              <a:t>Step</a:t>
            </a:r>
            <a:r>
              <a:rPr lang="en-US" dirty="0" smtClean="0"/>
              <a:t>: an observable part of the solution to a problem</a:t>
            </a:r>
          </a:p>
          <a:p>
            <a:pPr>
              <a:spcBef>
                <a:spcPts val="1200"/>
              </a:spcBef>
            </a:pPr>
            <a:r>
              <a:rPr lang="en-US" b="1" dirty="0" smtClean="0"/>
              <a:t>Transaction</a:t>
            </a:r>
            <a:r>
              <a:rPr lang="en-US" dirty="0" smtClean="0"/>
              <a:t>: an interaction between the student and the tutoring system.</a:t>
            </a:r>
          </a:p>
          <a:p>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KC</a:t>
            </a:r>
            <a:r>
              <a:rPr lang="en-US" dirty="0" smtClean="0"/>
              <a:t>: Knowledge component</a:t>
            </a:r>
          </a:p>
          <a:p>
            <a:pPr lvl="1"/>
            <a:r>
              <a:rPr lang="en-US" dirty="0" smtClean="0"/>
              <a:t>also known as a skill/concept/fact</a:t>
            </a:r>
          </a:p>
          <a:p>
            <a:pPr lvl="1"/>
            <a:r>
              <a:rPr lang="en-US" dirty="0" smtClean="0"/>
              <a:t>a piece of information that can be used to accomplish tasks</a:t>
            </a:r>
          </a:p>
          <a:p>
            <a:r>
              <a:rPr lang="en-US" b="1" dirty="0" smtClean="0"/>
              <a:t>KC </a:t>
            </a:r>
            <a:r>
              <a:rPr lang="en-US" b="1" dirty="0" smtClean="0"/>
              <a:t>Model:</a:t>
            </a:r>
            <a:endParaRPr lang="en-US" b="1" dirty="0" smtClean="0"/>
          </a:p>
          <a:p>
            <a:pPr lvl="1"/>
            <a:r>
              <a:rPr lang="en-US" dirty="0" smtClean="0"/>
              <a:t>also known as a cognitive model or skill model</a:t>
            </a:r>
          </a:p>
          <a:p>
            <a:pPr lvl="1"/>
            <a:r>
              <a:rPr lang="en-US" dirty="0" smtClean="0"/>
              <a:t>a mapping between correct steps and knowledge components</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9" name="Title 8"/>
          <p:cNvSpPr>
            <a:spLocks noGrp="1"/>
          </p:cNvSpPr>
          <p:nvPr>
            <p:ph type="title"/>
          </p:nvPr>
        </p:nvSpPr>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02244" y="1"/>
            <a:ext cx="7739512" cy="6858000"/>
          </a:xfrm>
          <a:prstGeom prst="rect">
            <a:avLst/>
          </a:prstGeom>
          <a:noFill/>
          <a:ln w="9525">
            <a:noFill/>
            <a:miter lim="800000"/>
            <a:headEnd/>
            <a:tailEnd/>
          </a:ln>
        </p:spPr>
      </p:pic>
      <p:sp>
        <p:nvSpPr>
          <p:cNvPr id="3" name="TextBox 2"/>
          <p:cNvSpPr txBox="1"/>
          <p:nvPr/>
        </p:nvSpPr>
        <p:spPr>
          <a:xfrm>
            <a:off x="6982834" y="2816961"/>
            <a:ext cx="1983036" cy="923330"/>
          </a:xfrm>
          <a:prstGeom prst="rect">
            <a:avLst/>
          </a:prstGeom>
          <a:solidFill>
            <a:schemeClr val="bg1"/>
          </a:solidFill>
          <a:ln w="19050">
            <a:solidFill>
              <a:srgbClr val="FF0000"/>
            </a:solidFill>
          </a:ln>
        </p:spPr>
        <p:txBody>
          <a:bodyPr wrap="square" rtlCol="0">
            <a:spAutoFit/>
          </a:bodyPr>
          <a:lstStyle/>
          <a:p>
            <a:r>
              <a:rPr lang="en-US" dirty="0" smtClean="0"/>
              <a:t>Watch this video to see how this tutor works</a:t>
            </a:r>
            <a:endParaRPr lang="en-US" dirty="0"/>
          </a:p>
        </p:txBody>
      </p:sp>
      <p:cxnSp>
        <p:nvCxnSpPr>
          <p:cNvPr id="4" name="Straight Arrow Connector 3"/>
          <p:cNvCxnSpPr>
            <a:stCxn id="3" idx="2"/>
          </p:cNvCxnSpPr>
          <p:nvPr/>
        </p:nvCxnSpPr>
        <p:spPr>
          <a:xfrm rot="5400000">
            <a:off x="7181421" y="3600938"/>
            <a:ext cx="653579" cy="9322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144" y="2935714"/>
            <a:ext cx="1983036" cy="2308324"/>
          </a:xfrm>
          <a:prstGeom prst="rect">
            <a:avLst/>
          </a:prstGeom>
          <a:solidFill>
            <a:schemeClr val="bg1"/>
          </a:solidFill>
          <a:ln w="19050">
            <a:solidFill>
              <a:srgbClr val="FF0000"/>
            </a:solidFill>
          </a:ln>
        </p:spPr>
        <p:txBody>
          <a:bodyPr wrap="square" rtlCol="0">
            <a:spAutoFit/>
          </a:bodyPr>
          <a:lstStyle/>
          <a:p>
            <a:r>
              <a:rPr lang="en-US" dirty="0" smtClean="0"/>
              <a:t>We use the “Making Cans” problem from the Cognitive Tutor as an example to explain the key terms used in DataShop</a:t>
            </a:r>
            <a:endParaRPr lang="en-US" dirty="0"/>
          </a:p>
        </p:txBody>
      </p:sp>
      <p:cxnSp>
        <p:nvCxnSpPr>
          <p:cNvPr id="10" name="Straight Arrow Connector 9"/>
          <p:cNvCxnSpPr>
            <a:stCxn id="9" idx="3"/>
          </p:cNvCxnSpPr>
          <p:nvPr/>
        </p:nvCxnSpPr>
        <p:spPr>
          <a:xfrm>
            <a:off x="2357180" y="4089876"/>
            <a:ext cx="433521" cy="2446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“Making Cans”</a:t>
            </a:r>
            <a:endParaRPr lang="en-US" dirty="0"/>
          </a:p>
        </p:txBody>
      </p:sp>
      <p:sp>
        <p:nvSpPr>
          <p:cNvPr id="3" name="Content Placeholder 2"/>
          <p:cNvSpPr>
            <a:spLocks noGrp="1"/>
          </p:cNvSpPr>
          <p:nvPr>
            <p:ph idx="1"/>
          </p:nvPr>
        </p:nvSpPr>
        <p:spPr/>
        <p:txBody>
          <a:bodyPr/>
          <a:lstStyle/>
          <a:p>
            <a:endParaRPr lang="en-US"/>
          </a:p>
        </p:txBody>
      </p:sp>
      <p:pic>
        <p:nvPicPr>
          <p:cNvPr id="47106" name="Picture 2" descr="http://localhost:8080/images/help/making-cans.png"/>
          <p:cNvPicPr>
            <a:picLocks noChangeAspect="1" noChangeArrowheads="1"/>
          </p:cNvPicPr>
          <p:nvPr/>
        </p:nvPicPr>
        <p:blipFill>
          <a:blip r:embed="rId2"/>
          <a:srcRect/>
          <a:stretch>
            <a:fillRect/>
          </a:stretch>
        </p:blipFill>
        <p:spPr bwMode="auto">
          <a:xfrm>
            <a:off x="0" y="1192750"/>
            <a:ext cx="9116236" cy="5018964"/>
          </a:xfrm>
          <a:prstGeom prst="rect">
            <a:avLst/>
          </a:prstGeom>
          <a:noFill/>
        </p:spPr>
      </p:pic>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Solving “Making Cans”, Question 1 (1m:27s)</a:t>
            </a:r>
            <a:endParaRPr lang="en-US" dirty="0"/>
          </a:p>
        </p:txBody>
      </p:sp>
      <p:sp>
        <p:nvSpPr>
          <p:cNvPr id="3" name="Content Placeholder 2"/>
          <p:cNvSpPr>
            <a:spLocks noGrp="1"/>
          </p:cNvSpPr>
          <p:nvPr>
            <p:ph idx="1"/>
          </p:nvPr>
        </p:nvSpPr>
        <p:spPr>
          <a:xfrm>
            <a:off x="457200" y="2039576"/>
            <a:ext cx="8229600" cy="4064330"/>
          </a:xfrm>
        </p:spPr>
        <p:txBody>
          <a:bodyPr/>
          <a:lstStyle/>
          <a:p>
            <a:r>
              <a:rPr lang="en-US" dirty="0" smtClean="0">
                <a:solidFill>
                  <a:schemeClr val="tx2">
                    <a:lumMod val="75000"/>
                  </a:schemeClr>
                </a:solidFill>
                <a:hlinkClick r:id="rId2"/>
              </a:rPr>
              <a:t>http://pslcdatashop.org/videos/making_cans/making_cans.jsp</a:t>
            </a:r>
            <a:endParaRPr lang="en-US" dirty="0">
              <a:solidFill>
                <a:schemeClr val="tx2">
                  <a:lumMod val="75000"/>
                </a:schemeClr>
              </a:solidFill>
            </a:endParaRPr>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318"/>
            <a:ext cx="9144000" cy="1143000"/>
          </a:xfrm>
        </p:spPr>
        <p:txBody>
          <a:bodyPr>
            <a:normAutofit/>
          </a:bodyPr>
          <a:lstStyle/>
          <a:p>
            <a:r>
              <a:rPr lang="en-US" dirty="0" smtClean="0"/>
              <a:t>Steps</a:t>
            </a:r>
            <a:endParaRPr lang="en-US" dirty="0"/>
          </a:p>
        </p:txBody>
      </p:sp>
      <p:sp>
        <p:nvSpPr>
          <p:cNvPr id="3" name="Content Placeholder 2"/>
          <p:cNvSpPr>
            <a:spLocks noGrp="1"/>
          </p:cNvSpPr>
          <p:nvPr>
            <p:ph idx="1"/>
          </p:nvPr>
        </p:nvSpPr>
        <p:spPr>
          <a:xfrm>
            <a:off x="457200" y="1818568"/>
            <a:ext cx="8229600" cy="4525963"/>
          </a:xfrm>
        </p:spPr>
        <p:txBody>
          <a:bodyPr/>
          <a:lstStyle/>
          <a:p>
            <a:endParaRPr lang="en-US"/>
          </a:p>
        </p:txBody>
      </p:sp>
      <p:pic>
        <p:nvPicPr>
          <p:cNvPr id="4" name="Picture 2" descr="http://localhost:8080/images/help/making-cans.png"/>
          <p:cNvPicPr>
            <a:picLocks noChangeAspect="1" noChangeArrowheads="1"/>
          </p:cNvPicPr>
          <p:nvPr/>
        </p:nvPicPr>
        <p:blipFill>
          <a:blip r:embed="rId2"/>
          <a:srcRect/>
          <a:stretch>
            <a:fillRect/>
          </a:stretch>
        </p:blipFill>
        <p:spPr bwMode="auto">
          <a:xfrm>
            <a:off x="0" y="1647964"/>
            <a:ext cx="9116236" cy="5018964"/>
          </a:xfrm>
          <a:prstGeom prst="rect">
            <a:avLst/>
          </a:prstGeom>
          <a:noFill/>
        </p:spPr>
      </p:pic>
      <p:cxnSp>
        <p:nvCxnSpPr>
          <p:cNvPr id="6" name="Straight Arrow Connector 5"/>
          <p:cNvCxnSpPr/>
          <p:nvPr/>
        </p:nvCxnSpPr>
        <p:spPr>
          <a:xfrm rot="5400000">
            <a:off x="48162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5695828" y="-1095658"/>
            <a:ext cx="237566" cy="369332"/>
          </a:xfrm>
          <a:prstGeom prst="rect">
            <a:avLst/>
          </a:prstGeom>
        </p:spPr>
        <p:txBody>
          <a:bodyPr wrap="none">
            <a:spAutoFit/>
          </a:bodyPr>
          <a:lstStyle/>
          <a:p>
            <a:r>
              <a:rPr lang="en-US" dirty="0" smtClean="0"/>
              <a:t> </a:t>
            </a:r>
            <a:endParaRPr lang="en-US" dirty="0"/>
          </a:p>
        </p:txBody>
      </p:sp>
      <p:sp>
        <p:nvSpPr>
          <p:cNvPr id="13" name="Rectangle 12"/>
          <p:cNvSpPr/>
          <p:nvPr/>
        </p:nvSpPr>
        <p:spPr>
          <a:xfrm rot="18721210">
            <a:off x="5022931" y="823308"/>
            <a:ext cx="1709122" cy="369332"/>
          </a:xfrm>
          <a:prstGeom prst="rect">
            <a:avLst/>
          </a:prstGeom>
        </p:spPr>
        <p:txBody>
          <a:bodyPr wrap="none">
            <a:spAutoFit/>
          </a:bodyPr>
          <a:lstStyle/>
          <a:p>
            <a:r>
              <a:rPr lang="en-US" dirty="0" smtClean="0"/>
              <a:t>POG-RADIUS Q1</a:t>
            </a:r>
            <a:endParaRPr lang="en-US" dirty="0"/>
          </a:p>
        </p:txBody>
      </p:sp>
      <p:sp>
        <p:nvSpPr>
          <p:cNvPr id="14" name="Rectangle 13"/>
          <p:cNvSpPr/>
          <p:nvPr/>
        </p:nvSpPr>
        <p:spPr>
          <a:xfrm rot="18721210">
            <a:off x="5729817" y="786774"/>
            <a:ext cx="1828449" cy="369332"/>
          </a:xfrm>
          <a:prstGeom prst="rect">
            <a:avLst/>
          </a:prstGeom>
        </p:spPr>
        <p:txBody>
          <a:bodyPr wrap="none">
            <a:spAutoFit/>
          </a:bodyPr>
          <a:lstStyle/>
          <a:p>
            <a:r>
              <a:rPr lang="en-US" dirty="0" smtClean="0"/>
              <a:t>SQUARE-BASE Q1</a:t>
            </a:r>
            <a:endParaRPr lang="en-US" dirty="0"/>
          </a:p>
        </p:txBody>
      </p:sp>
      <p:sp>
        <p:nvSpPr>
          <p:cNvPr id="15" name="Rectangle 14"/>
          <p:cNvSpPr/>
          <p:nvPr/>
        </p:nvSpPr>
        <p:spPr>
          <a:xfrm rot="18721210">
            <a:off x="6297880" y="638462"/>
            <a:ext cx="2392322" cy="369332"/>
          </a:xfrm>
          <a:prstGeom prst="rect">
            <a:avLst/>
          </a:prstGeom>
        </p:spPr>
        <p:txBody>
          <a:bodyPr wrap="none">
            <a:spAutoFit/>
          </a:bodyPr>
          <a:lstStyle/>
          <a:p>
            <a:r>
              <a:rPr lang="en-US" dirty="0" smtClean="0"/>
              <a:t>SCRAP-METAL-AREA Q1</a:t>
            </a:r>
          </a:p>
        </p:txBody>
      </p:sp>
      <p:cxnSp>
        <p:nvCxnSpPr>
          <p:cNvPr id="18" name="Straight Arrow Connector 17"/>
          <p:cNvCxnSpPr/>
          <p:nvPr/>
        </p:nvCxnSpPr>
        <p:spPr>
          <a:xfrm rot="5400000">
            <a:off x="556379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a:off x="620808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rot="5400000">
            <a:off x="7007899"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rot="5400000">
            <a:off x="76737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rot="18721210">
            <a:off x="7223544" y="771813"/>
            <a:ext cx="1855444" cy="369332"/>
          </a:xfrm>
          <a:prstGeom prst="rect">
            <a:avLst/>
          </a:prstGeom>
        </p:spPr>
        <p:txBody>
          <a:bodyPr wrap="none">
            <a:spAutoFit/>
          </a:bodyPr>
          <a:lstStyle/>
          <a:p>
            <a:r>
              <a:rPr lang="en-US" dirty="0" smtClean="0"/>
              <a:t>SQUARE-AREA Q1</a:t>
            </a:r>
          </a:p>
        </p:txBody>
      </p:sp>
      <p:sp>
        <p:nvSpPr>
          <p:cNvPr id="24" name="Rectangle 23"/>
          <p:cNvSpPr/>
          <p:nvPr/>
        </p:nvSpPr>
        <p:spPr>
          <a:xfrm rot="18721210">
            <a:off x="7906975" y="943263"/>
            <a:ext cx="1498231" cy="369332"/>
          </a:xfrm>
          <a:prstGeom prst="rect">
            <a:avLst/>
          </a:prstGeom>
        </p:spPr>
        <p:txBody>
          <a:bodyPr wrap="none">
            <a:spAutoFit/>
          </a:bodyPr>
          <a:lstStyle/>
          <a:p>
            <a:r>
              <a:rPr lang="en-US" dirty="0" smtClean="0"/>
              <a:t>POG-AREA Q1</a:t>
            </a:r>
          </a:p>
        </p:txBody>
      </p:sp>
      <p:grpSp>
        <p:nvGrpSpPr>
          <p:cNvPr id="16" name="Group 9"/>
          <p:cNvGrpSpPr/>
          <p:nvPr/>
        </p:nvGrpSpPr>
        <p:grpSpPr>
          <a:xfrm>
            <a:off x="0" y="6433851"/>
            <a:ext cx="9144000" cy="424149"/>
            <a:chOff x="0" y="6433851"/>
            <a:chExt cx="9144000" cy="424149"/>
          </a:xfrm>
        </p:grpSpPr>
        <p:sp>
          <p:nvSpPr>
            <p:cNvPr id="17" name="Rounded Rectangle 1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23" name="Rectangle 2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26" name="Rectangle 25"/>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graphicFrame>
        <p:nvGraphicFramePr>
          <p:cNvPr id="4" name="Content Placeholder 3"/>
          <p:cNvGraphicFramePr>
            <a:graphicFrameLocks noGrp="1"/>
          </p:cNvGraphicFramePr>
          <p:nvPr>
            <p:ph idx="1"/>
          </p:nvPr>
        </p:nvGraphicFramePr>
        <p:xfrm>
          <a:off x="269064" y="1290856"/>
          <a:ext cx="8605872" cy="4917674"/>
        </p:xfrm>
        <a:graphic>
          <a:graphicData uri="http://schemas.openxmlformats.org/drawingml/2006/table">
            <a:tbl>
              <a:tblPr firstRow="1">
                <a:tableStyleId>{5C22544A-7EE6-4342-B048-85BDC9FD1C3A}</a:tableStyleId>
              </a:tblPr>
              <a:tblGrid>
                <a:gridCol w="511986"/>
                <a:gridCol w="819150"/>
                <a:gridCol w="1569974"/>
                <a:gridCol w="1535176"/>
                <a:gridCol w="962025"/>
                <a:gridCol w="714375"/>
                <a:gridCol w="1257300"/>
                <a:gridCol w="1235886"/>
              </a:tblGrid>
              <a:tr h="566519">
                <a:tc>
                  <a:txBody>
                    <a:bodyPr/>
                    <a:lstStyle/>
                    <a:p>
                      <a:r>
                        <a:rPr lang="en-US" sz="1800" dirty="0" smtClean="0"/>
                        <a:t>Row</a:t>
                      </a:r>
                      <a:endParaRPr lang="en-US" sz="1800" dirty="0"/>
                    </a:p>
                  </a:txBody>
                  <a:tcPr marL="42698" marR="42698" marT="21349" marB="21349" anchor="ctr"/>
                </a:tc>
                <a:tc>
                  <a:txBody>
                    <a:bodyPr/>
                    <a:lstStyle/>
                    <a:p>
                      <a:r>
                        <a:rPr lang="en-US" sz="1600" dirty="0" smtClean="0"/>
                        <a:t>Student</a:t>
                      </a:r>
                      <a:endParaRPr lang="en-US" sz="1100" dirty="0"/>
                    </a:p>
                  </a:txBody>
                  <a:tcPr marL="42698" marR="42698" marT="21349" marB="21349" anchor="ctr"/>
                </a:tc>
                <a:tc>
                  <a:txBody>
                    <a:bodyPr/>
                    <a:lstStyle/>
                    <a:p>
                      <a:r>
                        <a:rPr lang="en-US" sz="1800" dirty="0" smtClean="0"/>
                        <a:t>Problem</a:t>
                      </a:r>
                      <a:endParaRPr lang="en-US" sz="1800" dirty="0"/>
                    </a:p>
                  </a:txBody>
                  <a:tcPr marL="42698" marR="42698" marT="21349" marB="21349" anchor="ctr"/>
                </a:tc>
                <a:tc>
                  <a:txBody>
                    <a:bodyPr/>
                    <a:lstStyle/>
                    <a:p>
                      <a:r>
                        <a:rPr lang="en-US" sz="1800" dirty="0" smtClean="0"/>
                        <a:t>Step</a:t>
                      </a:r>
                      <a:endParaRPr lang="en-US" sz="1800" dirty="0"/>
                    </a:p>
                  </a:txBody>
                  <a:tcPr marL="42698" marR="42698" marT="21349" marB="21349" anchor="ctr"/>
                </a:tc>
                <a:tc>
                  <a:txBody>
                    <a:bodyPr/>
                    <a:lstStyle/>
                    <a:p>
                      <a:r>
                        <a:rPr lang="en-US" sz="1800" dirty="0" smtClean="0"/>
                        <a:t>Attempt</a:t>
                      </a:r>
                      <a:endParaRPr lang="en-US" sz="1800" dirty="0"/>
                    </a:p>
                  </a:txBody>
                  <a:tcPr marL="42698" marR="42698" marT="21349" marB="21349" anchor="ctr"/>
                </a:tc>
                <a:tc>
                  <a:txBody>
                    <a:bodyPr/>
                    <a:lstStyle/>
                    <a:p>
                      <a:r>
                        <a:rPr lang="en-US" sz="1800" dirty="0" smtClean="0"/>
                        <a:t>Input</a:t>
                      </a:r>
                      <a:endParaRPr lang="en-US" sz="1800" dirty="0"/>
                    </a:p>
                  </a:txBody>
                  <a:tcPr marL="42698" marR="42698" marT="21349" marB="21349" anchor="ctr"/>
                </a:tc>
                <a:tc>
                  <a:txBody>
                    <a:bodyPr/>
                    <a:lstStyle/>
                    <a:p>
                      <a:r>
                        <a:rPr lang="en-US" sz="1800" dirty="0" smtClean="0"/>
                        <a:t>Evaluation</a:t>
                      </a:r>
                      <a:endParaRPr lang="en-US" sz="1800" dirty="0"/>
                    </a:p>
                  </a:txBody>
                  <a:tcPr marL="42698" marR="42698" marT="21349" marB="21349" anchor="ctr"/>
                </a:tc>
                <a:tc>
                  <a:txBody>
                    <a:bodyPr/>
                    <a:lstStyle/>
                    <a:p>
                      <a:r>
                        <a:rPr lang="en-US" sz="1800" dirty="0" smtClean="0"/>
                        <a:t>KC</a:t>
                      </a:r>
                      <a:endParaRPr lang="en-US" sz="1800" dirty="0"/>
                    </a:p>
                  </a:txBody>
                  <a:tcPr marL="42698" marR="42698" marT="21349" marB="21349" anchor="ctr"/>
                </a:tc>
              </a:tr>
              <a:tr h="500043">
                <a:tc>
                  <a:txBody>
                    <a:bodyPr/>
                    <a:lstStyle/>
                    <a:p>
                      <a:r>
                        <a:rPr lang="en-US" sz="1800" dirty="0"/>
                        <a:t>9</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(POG-RADIUS Q1)</a:t>
                      </a:r>
                    </a:p>
                  </a:txBody>
                  <a:tcPr marL="42698" marR="42698" marT="21349" marB="21349" anchor="ctr"/>
                </a:tc>
                <a:tc>
                  <a:txBody>
                    <a:bodyPr/>
                    <a:lstStyle/>
                    <a:p>
                      <a:r>
                        <a:rPr lang="en-US" sz="1800"/>
                        <a:t>1</a:t>
                      </a:r>
                    </a:p>
                  </a:txBody>
                  <a:tcPr marL="42698" marR="42698" marT="21349" marB="21349" anchor="ctr"/>
                </a:tc>
                <a:tc>
                  <a:txBody>
                    <a:bodyPr/>
                    <a:lstStyle/>
                    <a:p>
                      <a:r>
                        <a:rPr lang="en-US" sz="1800"/>
                        <a:t>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Enter-Given</a:t>
                      </a:r>
                    </a:p>
                  </a:txBody>
                  <a:tcPr marL="42698" marR="42698" marT="21349" marB="21349" anchor="ctr"/>
                </a:tc>
              </a:tr>
              <a:tr h="500043">
                <a:tc>
                  <a:txBody>
                    <a:bodyPr/>
                    <a:lstStyle/>
                    <a:p>
                      <a:r>
                        <a:rPr lang="en-US" sz="1800" dirty="0"/>
                        <a:t>10</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(SQUARE-BASE Q1)</a:t>
                      </a:r>
                    </a:p>
                  </a:txBody>
                  <a:tcPr marL="42698" marR="42698" marT="21349" marB="21349" anchor="ctr"/>
                </a:tc>
                <a:tc>
                  <a:txBody>
                    <a:bodyPr/>
                    <a:lstStyle/>
                    <a:p>
                      <a:r>
                        <a:rPr lang="en-US" sz="1800"/>
                        <a:t>1</a:t>
                      </a:r>
                    </a:p>
                  </a:txBody>
                  <a:tcPr marL="42698" marR="42698" marT="21349" marB="21349" anchor="ctr"/>
                </a:tc>
                <a:tc>
                  <a:txBody>
                    <a:bodyPr/>
                    <a:lstStyle/>
                    <a:p>
                      <a:r>
                        <a:rPr lang="en-US" sz="1800"/>
                        <a:t>8</a:t>
                      </a:r>
                    </a:p>
                  </a:txBody>
                  <a:tcPr marL="42698" marR="42698" marT="21349" marB="21349" anchor="ctr"/>
                </a:tc>
                <a:tc>
                  <a:txBody>
                    <a:bodyPr/>
                    <a:lstStyle/>
                    <a:p>
                      <a:r>
                        <a:rPr lang="en-US" sz="1800"/>
                        <a:t>CORRECT</a:t>
                      </a:r>
                    </a:p>
                  </a:txBody>
                  <a:tcPr marL="42698" marR="42698" marT="21349" marB="21349" anchor="ctr"/>
                </a:tc>
                <a:tc>
                  <a:txBody>
                    <a:bodyPr/>
                    <a:lstStyle/>
                    <a:p>
                      <a:r>
                        <a:rPr lang="en-US" sz="1800"/>
                        <a:t>Enter-Given</a:t>
                      </a:r>
                    </a:p>
                  </a:txBody>
                  <a:tcPr marL="42698" marR="42698" marT="21349" marB="21349" anchor="ctr"/>
                </a:tc>
              </a:tr>
              <a:tr h="730831">
                <a:tc>
                  <a:txBody>
                    <a:bodyPr/>
                    <a:lstStyle/>
                    <a:p>
                      <a:r>
                        <a:rPr lang="en-US" sz="1800" dirty="0"/>
                        <a:t>11</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(SCRAP-METAL-AREA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32</a:t>
                      </a:r>
                    </a:p>
                  </a:txBody>
                  <a:tcPr marL="42698" marR="42698" marT="21349" marB="21349" anchor="ctr"/>
                </a:tc>
                <a:tc>
                  <a:txBody>
                    <a:bodyPr/>
                    <a:lstStyle/>
                    <a:p>
                      <a:r>
                        <a:rPr lang="en-US" sz="1800"/>
                        <a:t>INCORRECT</a:t>
                      </a:r>
                    </a:p>
                  </a:txBody>
                  <a:tcPr marL="42698" marR="42698" marT="21349" marB="21349" anchor="ctr"/>
                </a:tc>
                <a:tc>
                  <a:txBody>
                    <a:bodyPr/>
                    <a:lstStyle/>
                    <a:p>
                      <a:endParaRPr lang="en-US" sz="1800"/>
                    </a:p>
                  </a:txBody>
                  <a:tcPr marL="42698" marR="42698" marT="21349" marB="21349" anchor="ctr"/>
                </a:tc>
              </a:tr>
              <a:tr h="730831">
                <a:tc>
                  <a:txBody>
                    <a:bodyPr/>
                    <a:lstStyle/>
                    <a:p>
                      <a:r>
                        <a:rPr lang="en-US" sz="1800" dirty="0"/>
                        <a:t>12</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a:t>(SCRAP-METAL-AREA Q1)</a:t>
                      </a:r>
                    </a:p>
                  </a:txBody>
                  <a:tcPr marL="42698" marR="42698" marT="21349" marB="21349" anchor="ctr"/>
                </a:tc>
                <a:tc>
                  <a:txBody>
                    <a:bodyPr/>
                    <a:lstStyle/>
                    <a:p>
                      <a:r>
                        <a:rPr lang="en-US" sz="1800"/>
                        <a:t>2</a:t>
                      </a:r>
                    </a:p>
                  </a:txBody>
                  <a:tcPr marL="42698" marR="42698" marT="21349" marB="21349" anchor="ctr"/>
                </a:tc>
                <a:tc>
                  <a:txBody>
                    <a:bodyPr/>
                    <a:lstStyle/>
                    <a:p>
                      <a:r>
                        <a:rPr lang="en-US" sz="1800"/>
                        <a:t>4</a:t>
                      </a:r>
                    </a:p>
                  </a:txBody>
                  <a:tcPr marL="42698" marR="42698" marT="21349" marB="21349" anchor="ctr"/>
                </a:tc>
                <a:tc>
                  <a:txBody>
                    <a:bodyPr/>
                    <a:lstStyle/>
                    <a:p>
                      <a:r>
                        <a:rPr lang="en-US" sz="1800"/>
                        <a:t>INCORRECT</a:t>
                      </a:r>
                    </a:p>
                  </a:txBody>
                  <a:tcPr marL="42698" marR="42698" marT="21349" marB="21349" anchor="ctr"/>
                </a:tc>
                <a:tc>
                  <a:txBody>
                    <a:bodyPr/>
                    <a:lstStyle/>
                    <a:p>
                      <a:endParaRPr lang="en-US" sz="1800"/>
                    </a:p>
                  </a:txBody>
                  <a:tcPr marL="42698" marR="42698" marT="21349" marB="21349" anchor="ctr"/>
                </a:tc>
              </a:tr>
              <a:tr h="500043">
                <a:tc>
                  <a:txBody>
                    <a:bodyPr/>
                    <a:lstStyle/>
                    <a:p>
                      <a:r>
                        <a:rPr lang="en-US" sz="1800" dirty="0"/>
                        <a:t>13</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(SQUARE-AREA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64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Square-Area</a:t>
                      </a:r>
                    </a:p>
                  </a:txBody>
                  <a:tcPr marL="42698" marR="42698" marT="21349" marB="21349" anchor="ctr"/>
                </a:tc>
              </a:tr>
              <a:tr h="384648">
                <a:tc>
                  <a:txBody>
                    <a:bodyPr/>
                    <a:lstStyle/>
                    <a:p>
                      <a:r>
                        <a:rPr lang="en-US" sz="1800" dirty="0"/>
                        <a:t>14</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(POG-AREA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50.24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Circle-Area</a:t>
                      </a:r>
                    </a:p>
                  </a:txBody>
                  <a:tcPr marL="42698" marR="42698" marT="21349" marB="21349" anchor="ctr"/>
                </a:tc>
              </a:tr>
              <a:tr h="730831">
                <a:tc>
                  <a:txBody>
                    <a:bodyPr/>
                    <a:lstStyle/>
                    <a:p>
                      <a:r>
                        <a:rPr lang="en-US" sz="1800" dirty="0"/>
                        <a:t>15</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a:t>(SCRAP-METAL-AREA Q1)</a:t>
                      </a:r>
                    </a:p>
                  </a:txBody>
                  <a:tcPr marL="42698" marR="42698" marT="21349" marB="21349" anchor="ctr"/>
                </a:tc>
                <a:tc>
                  <a:txBody>
                    <a:bodyPr/>
                    <a:lstStyle/>
                    <a:p>
                      <a:r>
                        <a:rPr lang="en-US" sz="1800"/>
                        <a:t>3</a:t>
                      </a:r>
                    </a:p>
                  </a:txBody>
                  <a:tcPr marL="42698" marR="42698" marT="21349" marB="21349" anchor="ctr"/>
                </a:tc>
                <a:tc>
                  <a:txBody>
                    <a:bodyPr/>
                    <a:lstStyle/>
                    <a:p>
                      <a:r>
                        <a:rPr lang="en-US" sz="1800"/>
                        <a:t>13.76</a:t>
                      </a:r>
                    </a:p>
                  </a:txBody>
                  <a:tcPr marL="42698" marR="42698" marT="21349" marB="21349" anchor="ctr"/>
                </a:tc>
                <a:tc>
                  <a:txBody>
                    <a:bodyPr/>
                    <a:lstStyle/>
                    <a:p>
                      <a:r>
                        <a:rPr lang="en-US" sz="1800"/>
                        <a:t>CORRECT</a:t>
                      </a:r>
                    </a:p>
                  </a:txBody>
                  <a:tcPr marL="42698" marR="42698" marT="21349" marB="21349" anchor="ctr"/>
                </a:tc>
                <a:tc>
                  <a:txBody>
                    <a:bodyPr/>
                    <a:lstStyle/>
                    <a:p>
                      <a:r>
                        <a:rPr lang="en-US" sz="1800" dirty="0"/>
                        <a:t>Compose-Areas</a:t>
                      </a:r>
                    </a:p>
                  </a:txBody>
                  <a:tcPr marL="42698" marR="42698" marT="21349" marB="21349" anchor="ctr"/>
                </a:tc>
              </a:tr>
            </a:tbl>
          </a:graphicData>
        </a:graphic>
      </p:graphicFrame>
      <p:sp>
        <p:nvSpPr>
          <p:cNvPr id="481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Down Arrow 5"/>
          <p:cNvSpPr/>
          <p:nvPr/>
        </p:nvSpPr>
        <p:spPr>
          <a:xfrm>
            <a:off x="8086725" y="371475"/>
            <a:ext cx="295275" cy="8001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7" name="Group 9"/>
          <p:cNvGrpSpPr/>
          <p:nvPr/>
        </p:nvGrpSpPr>
        <p:grpSpPr>
          <a:xfrm>
            <a:off x="0" y="6433851"/>
            <a:ext cx="9144000" cy="424149"/>
            <a:chOff x="0" y="6433851"/>
            <a:chExt cx="9144000" cy="424149"/>
          </a:xfrm>
        </p:grpSpPr>
        <p:sp>
          <p:nvSpPr>
            <p:cNvPr id="8" name="Rounded Rectangle 7"/>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9" name="Rectangle 8"/>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1" name="Rectangle 10"/>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Creating an account </a:t>
            </a:r>
            <a:br>
              <a:rPr lang="en-US" dirty="0" smtClean="0"/>
            </a:br>
            <a:r>
              <a:rPr lang="en-US" dirty="0" smtClean="0"/>
              <a:t>and Logging in</a:t>
            </a:r>
            <a:endParaRPr lang="en-US" dirty="0"/>
          </a:p>
        </p:txBody>
      </p:sp>
      <p:sp>
        <p:nvSpPr>
          <p:cNvPr id="3" name="Text Placeholder 2"/>
          <p:cNvSpPr>
            <a:spLocks noGrp="1"/>
          </p:cNvSpPr>
          <p:nvPr>
            <p:ph type="body" idx="1"/>
          </p:nvPr>
        </p:nvSpPr>
        <p:spPr/>
        <p:txBody>
          <a:bodyPr/>
          <a:lstStyle/>
          <a:p>
            <a:r>
              <a:rPr lang="en-US" dirty="0" smtClean="0"/>
              <a:t>Getting Started</a:t>
            </a:r>
            <a:endParaRPr lang="en-US" dirty="0"/>
          </a:p>
        </p:txBody>
      </p:sp>
      <p:grpSp>
        <p:nvGrpSpPr>
          <p:cNvPr id="10"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Student-Steps</a:t>
            </a:r>
            <a:endParaRPr lang="en-US"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238125"/>
            <a:ext cx="8229600" cy="1143000"/>
          </a:xfrm>
        </p:spPr>
        <p:txBody>
          <a:bodyPr>
            <a:noAutofit/>
          </a:bodyPr>
          <a:lstStyle/>
          <a:p>
            <a:pPr algn="l"/>
            <a:r>
              <a:rPr lang="en-US" sz="2800" b="1" dirty="0" smtClean="0"/>
              <a:t>Opportunity</a:t>
            </a:r>
            <a:r>
              <a:rPr lang="en-US" sz="2800" dirty="0" smtClean="0"/>
              <a:t>: a chance for a student to demonstrate that he or she has learned a KC.</a:t>
            </a:r>
            <a:br>
              <a:rPr lang="en-US" sz="2800" dirty="0" smtClean="0"/>
            </a:br>
            <a:r>
              <a:rPr lang="en-US" sz="2800" dirty="0" smtClean="0"/>
              <a:t> </a:t>
            </a:r>
            <a:endParaRPr lang="en-US" sz="2800"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dirty="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dirty="0"/>
                        <a:t>3</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Arc 4"/>
          <p:cNvSpPr/>
          <p:nvPr/>
        </p:nvSpPr>
        <p:spPr>
          <a:xfrm rot="5400000">
            <a:off x="4857749" y="-219075"/>
            <a:ext cx="1914524" cy="4371976"/>
          </a:xfrm>
          <a:prstGeom prst="arc">
            <a:avLst>
              <a:gd name="adj1" fmla="val 16753054"/>
              <a:gd name="adj2" fmla="val 4600623"/>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Arc 5"/>
          <p:cNvSpPr/>
          <p:nvPr/>
        </p:nvSpPr>
        <p:spPr>
          <a:xfrm rot="5400000">
            <a:off x="4848224" y="714375"/>
            <a:ext cx="1914524" cy="4371976"/>
          </a:xfrm>
          <a:prstGeom prst="arc">
            <a:avLst>
              <a:gd name="adj1" fmla="val 16722171"/>
              <a:gd name="adj2" fmla="val 4597330"/>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Arc 6"/>
          <p:cNvSpPr/>
          <p:nvPr/>
        </p:nvSpPr>
        <p:spPr>
          <a:xfrm rot="5400000">
            <a:off x="4886324" y="1666875"/>
            <a:ext cx="1914524" cy="4371976"/>
          </a:xfrm>
          <a:prstGeom prst="arc">
            <a:avLst>
              <a:gd name="adj1" fmla="val 16813036"/>
              <a:gd name="adj2" fmla="val 467509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Arc 7"/>
          <p:cNvSpPr/>
          <p:nvPr/>
        </p:nvSpPr>
        <p:spPr>
          <a:xfrm rot="5400000">
            <a:off x="4838699" y="2524125"/>
            <a:ext cx="1914524" cy="4371976"/>
          </a:xfrm>
          <a:prstGeom prst="arc">
            <a:avLst>
              <a:gd name="adj1" fmla="val 16813036"/>
              <a:gd name="adj2" fmla="val 459654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Arc 8"/>
          <p:cNvSpPr/>
          <p:nvPr/>
        </p:nvSpPr>
        <p:spPr>
          <a:xfrm rot="5400000">
            <a:off x="4829174" y="3457575"/>
            <a:ext cx="1914524" cy="4371976"/>
          </a:xfrm>
          <a:prstGeom prst="arc">
            <a:avLst>
              <a:gd name="adj1" fmla="val 16813036"/>
              <a:gd name="adj2" fmla="val 4608878"/>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Oval 9"/>
          <p:cNvSpPr/>
          <p:nvPr/>
        </p:nvSpPr>
        <p:spPr>
          <a:xfrm>
            <a:off x="3543300" y="20574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3533775" y="296227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3533775" y="389572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3533775" y="47625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3533775" y="569595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5" name="Group 9"/>
          <p:cNvGrpSpPr/>
          <p:nvPr/>
        </p:nvGrpSpPr>
        <p:grpSpPr>
          <a:xfrm>
            <a:off x="0" y="6433851"/>
            <a:ext cx="9144000" cy="424149"/>
            <a:chOff x="0" y="6433851"/>
            <a:chExt cx="9144000" cy="424149"/>
          </a:xfrm>
        </p:grpSpPr>
        <p:sp>
          <p:nvSpPr>
            <p:cNvPr id="16" name="Rounded Rectangle 1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7" name="Rectangle 1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9" name="Rectangle 1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0"/>
            <a:ext cx="8229600" cy="1143000"/>
          </a:xfrm>
        </p:spPr>
        <p:txBody>
          <a:bodyPr>
            <a:noAutofit/>
          </a:bodyPr>
          <a:lstStyle/>
          <a:p>
            <a:pPr algn="l"/>
            <a:r>
              <a:rPr lang="en-US" sz="2800" b="1" dirty="0" smtClean="0"/>
              <a:t>Observation</a:t>
            </a:r>
            <a:r>
              <a:rPr lang="en-US" sz="2800" dirty="0" smtClean="0"/>
              <a:t>: set of transactions for a student </a:t>
            </a:r>
            <a:br>
              <a:rPr lang="en-US" sz="2800" dirty="0" smtClean="0"/>
            </a:br>
            <a:r>
              <a:rPr lang="en-US" sz="2800" dirty="0" smtClean="0"/>
              <a:t>working on a step, i.e. each row in this table</a:t>
            </a:r>
            <a:endParaRPr lang="en-US" sz="2800"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DataShop Tools</a:t>
            </a:r>
            <a:endParaRPr lang="en-US" dirty="0"/>
          </a:p>
        </p:txBody>
      </p:sp>
      <p:sp>
        <p:nvSpPr>
          <p:cNvPr id="3" name="Content Placeholder 2"/>
          <p:cNvSpPr>
            <a:spLocks noGrp="1"/>
          </p:cNvSpPr>
          <p:nvPr>
            <p:ph idx="1"/>
          </p:nvPr>
        </p:nvSpPr>
        <p:spPr/>
        <p:txBody>
          <a:bodyPr/>
          <a:lstStyle/>
          <a:p>
            <a:r>
              <a:rPr lang="en-US" dirty="0" smtClean="0"/>
              <a:t>Learning Curve</a:t>
            </a:r>
          </a:p>
          <a:p>
            <a:r>
              <a:rPr lang="en-US" dirty="0" smtClean="0"/>
              <a:t>Sample Selector</a:t>
            </a:r>
          </a:p>
          <a:p>
            <a:r>
              <a:rPr lang="en-US" dirty="0" smtClean="0"/>
              <a:t>Error Report</a:t>
            </a:r>
          </a:p>
          <a:p>
            <a:r>
              <a:rPr lang="en-US" dirty="0" smtClean="0"/>
              <a:t>Performance Profiler</a:t>
            </a:r>
          </a:p>
          <a:p>
            <a:r>
              <a:rPr lang="en-US" dirty="0" smtClean="0"/>
              <a:t>Export</a:t>
            </a:r>
          </a:p>
          <a:p>
            <a:r>
              <a:rPr lang="en-US" dirty="0" smtClean="0"/>
              <a:t>Import</a:t>
            </a:r>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Learning curve</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visualize student performance over time?</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l="19524" t="20210" r="18059" b="632"/>
          <a:stretch>
            <a:fillRect/>
          </a:stretch>
        </p:blipFill>
        <p:spPr bwMode="auto">
          <a:xfrm>
            <a:off x="1304544" y="731520"/>
            <a:ext cx="6533096" cy="4450080"/>
          </a:xfrm>
          <a:prstGeom prst="rect">
            <a:avLst/>
          </a:prstGeom>
          <a:noFill/>
          <a:ln w="9525">
            <a:noFill/>
            <a:miter lim="800000"/>
            <a:headEnd/>
            <a:tailEnd/>
          </a:ln>
        </p:spPr>
      </p:pic>
      <p:sp>
        <p:nvSpPr>
          <p:cNvPr id="5" name="Rounded Rectangular Callout 4"/>
          <p:cNvSpPr/>
          <p:nvPr/>
        </p:nvSpPr>
        <p:spPr>
          <a:xfrm>
            <a:off x="6323075" y="355473"/>
            <a:ext cx="2400301"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dirty="0"/>
              <a:t>Visualizes changes in student performance over time</a:t>
            </a:r>
          </a:p>
        </p:txBody>
      </p:sp>
      <p:sp>
        <p:nvSpPr>
          <p:cNvPr id="6" name="Rounded Rectangular Callout 5"/>
          <p:cNvSpPr/>
          <p:nvPr/>
        </p:nvSpPr>
        <p:spPr>
          <a:xfrm>
            <a:off x="6644640" y="4639055"/>
            <a:ext cx="2286000" cy="1457325"/>
          </a:xfrm>
          <a:prstGeom prst="wedgeRoundRectCallout">
            <a:avLst>
              <a:gd name="adj1" fmla="val -95499"/>
              <a:gd name="adj2" fmla="val -10160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t>Time is represented on the x-axis as ‘opportunity’, or the # of times a student (or students) had an opportunity to demonstrate a KC</a:t>
            </a:r>
          </a:p>
        </p:txBody>
      </p:sp>
      <p:sp>
        <p:nvSpPr>
          <p:cNvPr id="7" name="Rounded Rectangular Callout 6"/>
          <p:cNvSpPr/>
          <p:nvPr/>
        </p:nvSpPr>
        <p:spPr>
          <a:xfrm>
            <a:off x="198119" y="3888867"/>
            <a:ext cx="2809875" cy="2362200"/>
          </a:xfrm>
          <a:prstGeom prst="wedgeRoundRectCallout">
            <a:avLst>
              <a:gd name="adj1" fmla="val -3301"/>
              <a:gd name="adj2" fmla="val -86807"/>
              <a:gd name="adj3" fmla="val 16667"/>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Hover the y-axis to change the type of Learning Curve.  </a:t>
            </a:r>
          </a:p>
          <a:p>
            <a:pPr>
              <a:defRPr/>
            </a:pPr>
            <a:endParaRPr lang="en-US" sz="1200" dirty="0"/>
          </a:p>
          <a:p>
            <a:pPr>
              <a:defRPr/>
            </a:pPr>
            <a:r>
              <a:rPr lang="en-US" sz="1200" dirty="0"/>
              <a:t>Types include:</a:t>
            </a:r>
          </a:p>
          <a:p>
            <a:pPr>
              <a:buFont typeface="Arial" pitchFamily="34" charset="0"/>
              <a:buChar char="•"/>
              <a:defRPr/>
            </a:pPr>
            <a:r>
              <a:rPr lang="en-US" sz="1200" dirty="0"/>
              <a:t>  Error Rate</a:t>
            </a:r>
          </a:p>
          <a:p>
            <a:pPr>
              <a:buFont typeface="Arial" pitchFamily="34" charset="0"/>
              <a:buChar char="•"/>
              <a:defRPr/>
            </a:pPr>
            <a:r>
              <a:rPr lang="en-US" sz="1200" dirty="0"/>
              <a:t>  Assistance Score  </a:t>
            </a:r>
          </a:p>
          <a:p>
            <a:pPr>
              <a:buFont typeface="Arial" pitchFamily="34" charset="0"/>
              <a:buChar char="•"/>
              <a:defRPr/>
            </a:pPr>
            <a:r>
              <a:rPr lang="en-US" sz="1200" dirty="0"/>
              <a:t>  Number of Incorrects</a:t>
            </a:r>
          </a:p>
          <a:p>
            <a:pPr>
              <a:buFont typeface="Arial" pitchFamily="34" charset="0"/>
              <a:buChar char="•"/>
              <a:defRPr/>
            </a:pPr>
            <a:r>
              <a:rPr lang="en-US" sz="1200" dirty="0"/>
              <a:t>  Number of Hints</a:t>
            </a:r>
          </a:p>
          <a:p>
            <a:pPr>
              <a:buFont typeface="Arial" pitchFamily="34" charset="0"/>
              <a:buChar char="•"/>
              <a:defRPr/>
            </a:pPr>
            <a:r>
              <a:rPr lang="en-US" sz="1200" dirty="0"/>
              <a:t>  Step Duration</a:t>
            </a:r>
          </a:p>
          <a:p>
            <a:pPr>
              <a:buFont typeface="Arial" pitchFamily="34" charset="0"/>
              <a:buChar char="•"/>
              <a:defRPr/>
            </a:pPr>
            <a:r>
              <a:rPr lang="en-US" sz="1200" dirty="0"/>
              <a:t>  Correct Step Duration</a:t>
            </a:r>
          </a:p>
          <a:p>
            <a:pPr>
              <a:buFont typeface="Arial" pitchFamily="34" charset="0"/>
              <a:buChar char="•"/>
              <a:defRPr/>
            </a:pPr>
            <a:r>
              <a:rPr lang="en-US" sz="1200" dirty="0"/>
              <a:t>  Error Step Duration</a:t>
            </a:r>
          </a:p>
        </p:txBody>
      </p:sp>
      <p:grpSp>
        <p:nvGrpSpPr>
          <p:cNvPr id="8" name="Group 9"/>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l="653" r="3988"/>
          <a:stretch>
            <a:fillRect/>
          </a:stretch>
        </p:blipFill>
        <p:spPr bwMode="auto">
          <a:xfrm>
            <a:off x="670560" y="377559"/>
            <a:ext cx="7856697" cy="5226581"/>
          </a:xfrm>
          <a:prstGeom prst="rect">
            <a:avLst/>
          </a:prstGeom>
          <a:noFill/>
          <a:ln w="9525">
            <a:noFill/>
            <a:miter lim="800000"/>
            <a:headEnd/>
            <a:tailEnd/>
          </a:ln>
          <a:effectLst/>
        </p:spPr>
      </p:pic>
      <p:cxnSp>
        <p:nvCxnSpPr>
          <p:cNvPr id="5" name="Straight Arrow Connector 4"/>
          <p:cNvCxnSpPr/>
          <p:nvPr/>
        </p:nvCxnSpPr>
        <p:spPr>
          <a:xfrm flipV="1">
            <a:off x="4106367" y="5354955"/>
            <a:ext cx="932739" cy="511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11292" y="5269230"/>
            <a:ext cx="1113714" cy="597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9"/>
          <p:cNvGrpSpPr/>
          <p:nvPr/>
        </p:nvGrpSpPr>
        <p:grpSpPr>
          <a:xfrm>
            <a:off x="0" y="6433851"/>
            <a:ext cx="9144000" cy="424149"/>
            <a:chOff x="0" y="6433851"/>
            <a:chExt cx="9144000" cy="424149"/>
          </a:xfrm>
        </p:grpSpPr>
        <p:sp>
          <p:nvSpPr>
            <p:cNvPr id="10" name="Rounded Rectangle 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1" name="Rectangle 1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3" name="Rectangle 1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38113" y="784670"/>
            <a:ext cx="3272255" cy="1452562"/>
          </a:xfrm>
          <a:prstGeom prst="rect">
            <a:avLst/>
          </a:prstGeom>
          <a:noFill/>
          <a:ln w="9525">
            <a:noFill/>
            <a:miter lim="800000"/>
            <a:headEnd/>
            <a:tailEnd/>
          </a:ln>
          <a:effectLst/>
        </p:spPr>
      </p:pic>
      <p:pic>
        <p:nvPicPr>
          <p:cNvPr id="54275" name="Picture 3"/>
          <p:cNvPicPr>
            <a:picLocks noGrp="1" noChangeAspect="1" noChangeArrowheads="1"/>
          </p:cNvPicPr>
          <p:nvPr>
            <p:ph idx="1"/>
          </p:nvPr>
        </p:nvPicPr>
        <p:blipFill>
          <a:blip r:embed="rId3"/>
          <a:srcRect/>
          <a:stretch>
            <a:fillRect/>
          </a:stretch>
        </p:blipFill>
        <p:spPr bwMode="auto">
          <a:xfrm>
            <a:off x="3362616" y="656082"/>
            <a:ext cx="5648034" cy="5591875"/>
          </a:xfrm>
          <a:prstGeom prst="rect">
            <a:avLst/>
          </a:prstGeom>
          <a:noFill/>
          <a:ln w="9525">
            <a:noFill/>
            <a:miter lim="800000"/>
            <a:headEnd/>
            <a:tailEnd/>
          </a:ln>
          <a:effectLst/>
        </p:spPr>
      </p:pic>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l="1286" r="3446" b="2234"/>
          <a:stretch>
            <a:fillRect/>
          </a:stretch>
        </p:blipFill>
        <p:spPr bwMode="auto">
          <a:xfrm>
            <a:off x="1743456" y="73152"/>
            <a:ext cx="5657088" cy="3279648"/>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0" y="3596640"/>
            <a:ext cx="4218432" cy="2436970"/>
          </a:xfrm>
          <a:prstGeom prst="rect">
            <a:avLst/>
          </a:prstGeom>
          <a:noFill/>
          <a:ln w="9525">
            <a:noFill/>
            <a:miter lim="800000"/>
            <a:headEnd/>
            <a:tailEnd/>
          </a:ln>
          <a:effectLst/>
        </p:spPr>
      </p:pic>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6147" name="Picture 3"/>
          <p:cNvPicPr>
            <a:picLocks noChangeAspect="1" noChangeArrowheads="1"/>
          </p:cNvPicPr>
          <p:nvPr/>
        </p:nvPicPr>
        <p:blipFill>
          <a:blip r:embed="rId5"/>
          <a:srcRect l="17365" t="36679" r="8938" b="15925"/>
          <a:stretch>
            <a:fillRect/>
          </a:stretch>
        </p:blipFill>
        <p:spPr bwMode="auto">
          <a:xfrm>
            <a:off x="4645154" y="3596640"/>
            <a:ext cx="4297680" cy="2449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658" t="28046" r="79827" b="18182"/>
          <a:stretch>
            <a:fillRect/>
          </a:stretch>
        </p:blipFill>
        <p:spPr bwMode="auto">
          <a:xfrm>
            <a:off x="3204477" y="675105"/>
            <a:ext cx="2486127" cy="5375586"/>
          </a:xfrm>
          <a:prstGeom prst="rect">
            <a:avLst/>
          </a:prstGeom>
          <a:noFill/>
          <a:ln w="9525">
            <a:noFill/>
            <a:miter lim="800000"/>
            <a:headEnd/>
            <a:tailEnd/>
          </a:ln>
        </p:spPr>
      </p:pic>
      <p:sp>
        <p:nvSpPr>
          <p:cNvPr id="9" name="TextBox 8"/>
          <p:cNvSpPr txBox="1"/>
          <p:nvPr/>
        </p:nvSpPr>
        <p:spPr>
          <a:xfrm>
            <a:off x="451692" y="2445745"/>
            <a:ext cx="1983036" cy="1520328"/>
          </a:xfrm>
          <a:prstGeom prst="rect">
            <a:avLst/>
          </a:prstGeom>
          <a:noFill/>
        </p:spPr>
        <p:txBody>
          <a:bodyPr wrap="square" rtlCol="0">
            <a:spAutoFit/>
          </a:bodyPr>
          <a:lstStyle/>
          <a:p>
            <a:r>
              <a:rPr lang="en-US" dirty="0" smtClean="0"/>
              <a:t>If you are a Carnegie Mellon University student, staff, or faculty member</a:t>
            </a:r>
            <a:endParaRPr lang="en-US" dirty="0"/>
          </a:p>
        </p:txBody>
      </p:sp>
      <p:cxnSp>
        <p:nvCxnSpPr>
          <p:cNvPr id="11" name="Straight Arrow Connector 10"/>
          <p:cNvCxnSpPr/>
          <p:nvPr/>
        </p:nvCxnSpPr>
        <p:spPr>
          <a:xfrm>
            <a:off x="2159306" y="3429000"/>
            <a:ext cx="116778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60353" y="648254"/>
            <a:ext cx="1983036" cy="1754326"/>
          </a:xfrm>
          <a:prstGeom prst="rect">
            <a:avLst/>
          </a:prstGeom>
          <a:noFill/>
        </p:spPr>
        <p:txBody>
          <a:bodyPr wrap="square" rtlCol="0">
            <a:spAutoFit/>
          </a:bodyPr>
          <a:lstStyle/>
          <a:p>
            <a:r>
              <a:rPr lang="en-US" dirty="0" smtClean="0"/>
              <a:t>If you are NOT a Carnegie Mellon University student, staff, or faculty member, and have logged in before</a:t>
            </a:r>
            <a:endParaRPr lang="en-US" dirty="0"/>
          </a:p>
        </p:txBody>
      </p:sp>
      <p:cxnSp>
        <p:nvCxnSpPr>
          <p:cNvPr id="28" name="Straight Arrow Connector 27"/>
          <p:cNvCxnSpPr/>
          <p:nvPr/>
        </p:nvCxnSpPr>
        <p:spPr>
          <a:xfrm rot="10800000">
            <a:off x="5408211" y="1397040"/>
            <a:ext cx="10336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60353" y="4458254"/>
            <a:ext cx="1983036" cy="2031325"/>
          </a:xfrm>
          <a:prstGeom prst="rect">
            <a:avLst/>
          </a:prstGeom>
          <a:noFill/>
        </p:spPr>
        <p:txBody>
          <a:bodyPr wrap="square" rtlCol="0">
            <a:spAutoFit/>
          </a:bodyPr>
          <a:lstStyle/>
          <a:p>
            <a:r>
              <a:rPr lang="en-US" dirty="0" smtClean="0"/>
              <a:t>If you are NOT a Carnegie Mellon University student, staff, or faculty member, and have NOT logged in before</a:t>
            </a:r>
            <a:endParaRPr lang="en-US" dirty="0"/>
          </a:p>
        </p:txBody>
      </p:sp>
      <p:cxnSp>
        <p:nvCxnSpPr>
          <p:cNvPr id="32" name="Straight Arrow Connector 31"/>
          <p:cNvCxnSpPr/>
          <p:nvPr/>
        </p:nvCxnSpPr>
        <p:spPr>
          <a:xfrm rot="10800000">
            <a:off x="5408212" y="5567239"/>
            <a:ext cx="10336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0" y="6433851"/>
            <a:ext cx="9144000" cy="424149"/>
            <a:chOff x="0" y="6433851"/>
            <a:chExt cx="9144000" cy="424149"/>
          </a:xfrm>
        </p:grpSpPr>
        <p:sp>
          <p:nvSpPr>
            <p:cNvPr id="13" name="Rounded Rectangle 12"/>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5" name="Rectangle 14"/>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7" name="Rectangle 16"/>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28600" y="447674"/>
            <a:ext cx="8686800" cy="13947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If you change the KC model,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you should </a:t>
            </a:r>
            <a:r>
              <a:rPr kumimoji="0" lang="en-US" sz="3200" b="1" u="none" strike="noStrike" kern="1200" cap="none" spc="0" normalizeH="0" noProof="0" dirty="0" smtClean="0">
                <a:ln>
                  <a:noFill/>
                </a:ln>
                <a:solidFill>
                  <a:schemeClr val="tx1"/>
                </a:solidFill>
                <a:effectLst/>
                <a:uLnTx/>
                <a:uFillTx/>
                <a:latin typeface="+mj-lt"/>
                <a:ea typeface="+mj-ea"/>
                <a:cs typeface="+mj-cs"/>
              </a:rPr>
              <a:t>consider changing instruction</a:t>
            </a:r>
          </a:p>
        </p:txBody>
      </p:sp>
      <p:sp>
        <p:nvSpPr>
          <p:cNvPr id="5" name="Rectangle 5"/>
          <p:cNvSpPr txBox="1">
            <a:spLocks noChangeArrowheads="1"/>
          </p:cNvSpPr>
          <p:nvPr/>
        </p:nvSpPr>
        <p:spPr>
          <a:xfrm>
            <a:off x="457200" y="2005795"/>
            <a:ext cx="8229600" cy="40128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Problem creation, selection, and sequencing</a:t>
            </a:r>
          </a:p>
          <a:p>
            <a:pPr marL="742950" lvl="1" indent="-285750">
              <a:lnSpc>
                <a:spcPct val="90000"/>
              </a:lnSpc>
              <a:spcBef>
                <a:spcPct val="20000"/>
              </a:spcBef>
              <a:buFont typeface="Arial" pitchFamily="34" charset="0"/>
              <a:buChar char="–"/>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skills or concepts (new KCs)</a:t>
            </a:r>
            <a:r>
              <a:rPr kumimoji="0" lang="en-US" sz="2200" b="0" i="0" u="none" strike="noStrike" kern="1200" cap="none" spc="0" normalizeH="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require: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kinds problems &amp; instructional activities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Changes to student modeling –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skillometer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knowledge tracing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Feedback and hint message content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One KC becomes two =&gt; need new hint messages for new KC</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error feedback may be needed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Even interface design – “make thinking visible”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If multiple KC per step =&gt; break down by adding new intermediate steps to interface </a:t>
            </a:r>
          </a:p>
        </p:txBody>
      </p:sp>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If interested in KC modeling …</a:t>
            </a:r>
            <a:endParaRPr lang="en-US" sz="4000" dirty="0"/>
          </a:p>
        </p:txBody>
      </p:sp>
      <p:sp>
        <p:nvSpPr>
          <p:cNvPr id="3" name="Content Placeholder 2"/>
          <p:cNvSpPr>
            <a:spLocks noGrp="1"/>
          </p:cNvSpPr>
          <p:nvPr>
            <p:ph idx="1"/>
          </p:nvPr>
        </p:nvSpPr>
        <p:spPr/>
        <p:txBody>
          <a:bodyPr/>
          <a:lstStyle/>
          <a:p>
            <a:r>
              <a:rPr lang="en-US" dirty="0" smtClean="0"/>
              <a:t>Related tools</a:t>
            </a:r>
          </a:p>
          <a:p>
            <a:pPr lvl="1"/>
            <a:r>
              <a:rPr lang="en-US" dirty="0" smtClean="0"/>
              <a:t>Model Values   (Learning Curve &gt; Model Values)</a:t>
            </a:r>
          </a:p>
          <a:p>
            <a:pPr lvl="1"/>
            <a:r>
              <a:rPr lang="en-US" dirty="0" smtClean="0"/>
              <a:t>KC Models  (Dataset Info &gt; KC Models)</a:t>
            </a:r>
          </a:p>
          <a:p>
            <a:pPr lvl="1"/>
            <a:endParaRPr lang="en-US" dirty="0"/>
          </a:p>
        </p:txBody>
      </p:sp>
      <p:sp>
        <p:nvSpPr>
          <p:cNvPr id="6" name="Title 1"/>
          <p:cNvSpPr txBox="1">
            <a:spLocks/>
          </p:cNvSpPr>
          <p:nvPr/>
        </p:nvSpPr>
        <p:spPr>
          <a:xfrm>
            <a:off x="619125" y="3789363"/>
            <a:ext cx="760095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but most tools in DataShop benefit from having a reasonable KC</a:t>
            </a:r>
            <a:r>
              <a:rPr kumimoji="0" lang="en-US" sz="3200" b="0" i="0" u="none" strike="noStrike" kern="1200" cap="none" spc="0" normalizeH="0" noProof="0" dirty="0" smtClean="0">
                <a:ln>
                  <a:noFill/>
                </a:ln>
                <a:solidFill>
                  <a:schemeClr val="tx1"/>
                </a:solidFill>
                <a:effectLst/>
                <a:uLnTx/>
                <a:uFillTx/>
                <a:latin typeface="+mj-lt"/>
                <a:ea typeface="+mj-ea"/>
                <a:cs typeface="+mj-cs"/>
              </a:rPr>
              <a:t> model.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Decompose model</a:t>
            </a:r>
          </a:p>
          <a:p>
            <a:r>
              <a:rPr lang="en-US" dirty="0" smtClean="0"/>
              <a:t>Which curves show learning? Which don’t?</a:t>
            </a:r>
          </a:p>
          <a:p>
            <a:pPr lvl="1"/>
            <a:r>
              <a:rPr lang="en-US" dirty="0" smtClean="0"/>
              <a:t>Why?</a:t>
            </a:r>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9" name="TextBox 8"/>
          <p:cNvSpPr txBox="1"/>
          <p:nvPr/>
        </p:nvSpPr>
        <p:spPr>
          <a:xfrm>
            <a:off x="736979" y="873455"/>
            <a:ext cx="2137124" cy="646331"/>
          </a:xfrm>
          <a:prstGeom prst="rect">
            <a:avLst/>
          </a:prstGeom>
          <a:noFill/>
        </p:spPr>
        <p:txBody>
          <a:bodyPr wrap="none" rtlCol="0">
            <a:spAutoFit/>
          </a:bodyPr>
          <a:lstStyle/>
          <a:p>
            <a:r>
              <a:rPr lang="en-US" sz="3600" b="1" dirty="0" smtClean="0"/>
              <a:t>Hands on!</a:t>
            </a:r>
            <a:endParaRPr lang="en-US" sz="3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Sample selector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89897" y="-21883"/>
            <a:ext cx="7764207" cy="6879883"/>
          </a:xfrm>
          <a:prstGeom prst="rect">
            <a:avLst/>
          </a:prstGeom>
          <a:noFill/>
          <a:ln w="9525">
            <a:noFill/>
            <a:miter lim="800000"/>
            <a:headEnd/>
            <a:tailEnd/>
          </a:ln>
        </p:spPr>
      </p:pic>
      <p:sp>
        <p:nvSpPr>
          <p:cNvPr id="3" name="Oval 2"/>
          <p:cNvSpPr/>
          <p:nvPr/>
        </p:nvSpPr>
        <p:spPr>
          <a:xfrm>
            <a:off x="1269242" y="1692322"/>
            <a:ext cx="204716" cy="2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3" idx="2"/>
          </p:cNvCxnSpPr>
          <p:nvPr/>
        </p:nvCxnSpPr>
        <p:spPr>
          <a:xfrm>
            <a:off x="448767" y="1267451"/>
            <a:ext cx="820475" cy="554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Selector	</a:t>
            </a:r>
            <a:endParaRPr lang="en-US" dirty="0"/>
          </a:p>
        </p:txBody>
      </p:sp>
      <p:sp>
        <p:nvSpPr>
          <p:cNvPr id="3" name="Content Placeholder 2"/>
          <p:cNvSpPr>
            <a:spLocks noGrp="1"/>
          </p:cNvSpPr>
          <p:nvPr>
            <p:ph idx="1"/>
          </p:nvPr>
        </p:nvSpPr>
        <p:spPr/>
        <p:txBody>
          <a:bodyPr/>
          <a:lstStyle/>
          <a:p>
            <a:r>
              <a:rPr lang="en-US" dirty="0" smtClean="0"/>
              <a:t>Not samples in the statistical sense—these are subsets of data</a:t>
            </a:r>
          </a:p>
          <a:p>
            <a:r>
              <a:rPr lang="en-US" dirty="0" smtClean="0"/>
              <a:t>You can make your own</a:t>
            </a:r>
          </a:p>
          <a:p>
            <a:pPr lvl="1"/>
            <a:r>
              <a:rPr lang="en-US" dirty="0" smtClean="0"/>
              <a:t>e.g., filter on condition if that’s encoded in the data</a:t>
            </a:r>
          </a:p>
          <a:p>
            <a:r>
              <a:rPr lang="en-US" dirty="0" smtClean="0"/>
              <a:t>You can switch between them, or show more than one sample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Performance profiler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What was the hardest problem for students?  How many students worked in a particular unit?</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a:srcRect l="1177" t="46786" r="78310" b="11940"/>
          <a:stretch>
            <a:fillRect/>
          </a:stretch>
        </p:blipFill>
        <p:spPr bwMode="auto">
          <a:xfrm>
            <a:off x="2941545" y="368490"/>
            <a:ext cx="3260911" cy="5813945"/>
          </a:xfrm>
          <a:prstGeom prst="rect">
            <a:avLst/>
          </a:prstGeom>
          <a:noFill/>
          <a:ln w="9525">
            <a:noFill/>
            <a:miter lim="800000"/>
            <a:headEnd/>
            <a:tailEnd/>
          </a:ln>
        </p:spPr>
      </p:pic>
      <p:sp>
        <p:nvSpPr>
          <p:cNvPr id="11" name="TextBox 10"/>
          <p:cNvSpPr txBox="1"/>
          <p:nvPr/>
        </p:nvSpPr>
        <p:spPr>
          <a:xfrm>
            <a:off x="6665073" y="1549022"/>
            <a:ext cx="1983036" cy="646331"/>
          </a:xfrm>
          <a:prstGeom prst="rect">
            <a:avLst/>
          </a:prstGeom>
          <a:noFill/>
        </p:spPr>
        <p:txBody>
          <a:bodyPr wrap="square" rtlCol="0">
            <a:spAutoFit/>
          </a:bodyPr>
          <a:lstStyle/>
          <a:p>
            <a:r>
              <a:rPr lang="en-US" dirty="0" smtClean="0"/>
              <a:t>Change the sort order here</a:t>
            </a:r>
            <a:endParaRPr lang="en-US" dirty="0"/>
          </a:p>
        </p:txBody>
      </p:sp>
      <p:cxnSp>
        <p:nvCxnSpPr>
          <p:cNvPr id="12" name="Straight Arrow Connector 11"/>
          <p:cNvCxnSpPr/>
          <p:nvPr/>
        </p:nvCxnSpPr>
        <p:spPr>
          <a:xfrm rot="10800000">
            <a:off x="5813948" y="2279176"/>
            <a:ext cx="81886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8684" y="3380106"/>
            <a:ext cx="1983036" cy="1754326"/>
          </a:xfrm>
          <a:prstGeom prst="rect">
            <a:avLst/>
          </a:prstGeom>
          <a:noFill/>
        </p:spPr>
        <p:txBody>
          <a:bodyPr wrap="square" rtlCol="0">
            <a:spAutoFit/>
          </a:bodyPr>
          <a:lstStyle/>
          <a:p>
            <a:r>
              <a:rPr lang="en-US" dirty="0" smtClean="0"/>
              <a:t>Set a minimum number of students to filter out problems not seen by many students</a:t>
            </a:r>
            <a:endParaRPr lang="en-US" dirty="0"/>
          </a:p>
        </p:txBody>
      </p:sp>
      <p:cxnSp>
        <p:nvCxnSpPr>
          <p:cNvPr id="14" name="Straight Arrow Connector 13"/>
          <p:cNvCxnSpPr/>
          <p:nvPr/>
        </p:nvCxnSpPr>
        <p:spPr>
          <a:xfrm>
            <a:off x="2210937" y="3835021"/>
            <a:ext cx="846162" cy="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a:srcRect l="25313" t="35622" r="2036" b="17811"/>
          <a:stretch>
            <a:fillRect/>
          </a:stretch>
        </p:blipFill>
        <p:spPr bwMode="auto">
          <a:xfrm>
            <a:off x="369347" y="1295961"/>
            <a:ext cx="8386257" cy="4763068"/>
          </a:xfrm>
          <a:prstGeom prst="rect">
            <a:avLst/>
          </a:prstGeom>
          <a:noFill/>
          <a:ln w="9525">
            <a:noFill/>
            <a:miter lim="800000"/>
            <a:headEnd/>
            <a:tailEnd/>
          </a:ln>
        </p:spPr>
      </p:pic>
      <p:pic>
        <p:nvPicPr>
          <p:cNvPr id="3076" name="Picture 4"/>
          <p:cNvPicPr>
            <a:picLocks noChangeAspect="1" noChangeArrowheads="1"/>
          </p:cNvPicPr>
          <p:nvPr/>
        </p:nvPicPr>
        <p:blipFill>
          <a:blip r:embed="rId3"/>
          <a:srcRect l="30268" t="52659" r="54405" b="34118"/>
          <a:stretch>
            <a:fillRect/>
          </a:stretch>
        </p:blipFill>
        <p:spPr bwMode="auto">
          <a:xfrm>
            <a:off x="615315" y="3856100"/>
            <a:ext cx="1758963" cy="1344549"/>
          </a:xfrm>
          <a:prstGeom prst="rect">
            <a:avLst/>
          </a:prstGeom>
          <a:noFill/>
          <a:ln w="9525">
            <a:solidFill>
              <a:schemeClr val="tx1">
                <a:lumMod val="50000"/>
                <a:lumOff val="50000"/>
              </a:schemeClr>
            </a:solidFill>
            <a:miter lim="800000"/>
            <a:headEnd/>
            <a:tailEnd/>
          </a:ln>
        </p:spPr>
      </p:pic>
      <p:pic>
        <p:nvPicPr>
          <p:cNvPr id="3077" name="Picture 5"/>
          <p:cNvPicPr>
            <a:picLocks noChangeAspect="1" noChangeArrowheads="1"/>
          </p:cNvPicPr>
          <p:nvPr/>
        </p:nvPicPr>
        <p:blipFill>
          <a:blip r:embed="rId4"/>
          <a:srcRect l="67083" t="32963" r="7489" b="53289"/>
          <a:stretch>
            <a:fillRect/>
          </a:stretch>
        </p:blipFill>
        <p:spPr bwMode="auto">
          <a:xfrm>
            <a:off x="5467350" y="1247775"/>
            <a:ext cx="2857500" cy="1368933"/>
          </a:xfrm>
          <a:prstGeom prst="rect">
            <a:avLst/>
          </a:prstGeom>
          <a:noFill/>
          <a:ln w="9525">
            <a:solidFill>
              <a:schemeClr val="tx1">
                <a:lumMod val="50000"/>
                <a:lumOff val="50000"/>
              </a:schemeClr>
            </a:solidFill>
            <a:miter lim="800000"/>
            <a:headEnd/>
            <a:tailEnd/>
          </a:ln>
        </p:spPr>
      </p:pic>
      <p:pic>
        <p:nvPicPr>
          <p:cNvPr id="3078" name="Picture 6"/>
          <p:cNvPicPr>
            <a:picLocks noChangeAspect="1" noChangeArrowheads="1"/>
          </p:cNvPicPr>
          <p:nvPr/>
        </p:nvPicPr>
        <p:blipFill>
          <a:blip r:embed="rId5"/>
          <a:srcRect l="72355" t="59244" r="2526" b="30521"/>
          <a:stretch>
            <a:fillRect/>
          </a:stretch>
        </p:blipFill>
        <p:spPr bwMode="auto">
          <a:xfrm>
            <a:off x="5413094" y="3991432"/>
            <a:ext cx="3191125" cy="1152068"/>
          </a:xfrm>
          <a:prstGeom prst="rect">
            <a:avLst/>
          </a:prstGeom>
          <a:noFill/>
          <a:ln w="9525">
            <a:solidFill>
              <a:schemeClr val="tx1">
                <a:lumMod val="50000"/>
                <a:lumOff val="50000"/>
              </a:schemeClr>
            </a:solidFill>
            <a:miter lim="800000"/>
            <a:headEnd/>
            <a:tailEnd/>
          </a:ln>
        </p:spPr>
      </p:pic>
      <p:sp>
        <p:nvSpPr>
          <p:cNvPr id="13" name="TextBox 12"/>
          <p:cNvSpPr txBox="1"/>
          <p:nvPr/>
        </p:nvSpPr>
        <p:spPr>
          <a:xfrm>
            <a:off x="248634" y="313056"/>
            <a:ext cx="1983036" cy="1477328"/>
          </a:xfrm>
          <a:prstGeom prst="rect">
            <a:avLst/>
          </a:prstGeom>
          <a:noFill/>
          <a:ln w="19050">
            <a:solidFill>
              <a:srgbClr val="FF0000"/>
            </a:solidFill>
          </a:ln>
        </p:spPr>
        <p:txBody>
          <a:bodyPr wrap="square" rtlCol="0">
            <a:spAutoFit/>
          </a:bodyPr>
          <a:lstStyle/>
          <a:p>
            <a:r>
              <a:rPr lang="en-US" dirty="0" smtClean="0"/>
              <a:t>Change how the selected measure is aggregated by hovering the title for the x-axis.</a:t>
            </a:r>
            <a:endParaRPr lang="en-US" dirty="0"/>
          </a:p>
        </p:txBody>
      </p:sp>
      <p:cxnSp>
        <p:nvCxnSpPr>
          <p:cNvPr id="14" name="Straight Arrow Connector 13"/>
          <p:cNvCxnSpPr/>
          <p:nvPr/>
        </p:nvCxnSpPr>
        <p:spPr>
          <a:xfrm rot="16200000" flipH="1">
            <a:off x="-14285" y="2395540"/>
            <a:ext cx="1238247" cy="666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5159" y="5475606"/>
            <a:ext cx="1983036" cy="923330"/>
          </a:xfrm>
          <a:prstGeom prst="rect">
            <a:avLst/>
          </a:prstGeom>
          <a:solidFill>
            <a:schemeClr val="bg1"/>
          </a:solidFill>
          <a:ln w="19050">
            <a:solidFill>
              <a:srgbClr val="FF0000"/>
            </a:solidFill>
          </a:ln>
        </p:spPr>
        <p:txBody>
          <a:bodyPr wrap="square" rtlCol="0">
            <a:spAutoFit/>
          </a:bodyPr>
          <a:lstStyle/>
          <a:p>
            <a:r>
              <a:rPr lang="en-US" dirty="0" smtClean="0"/>
              <a:t>See more details by hovering a bar in the graph.</a:t>
            </a:r>
            <a:endParaRPr lang="en-US" dirty="0"/>
          </a:p>
        </p:txBody>
      </p:sp>
      <p:cxnSp>
        <p:nvCxnSpPr>
          <p:cNvPr id="16" name="Straight Arrow Connector 15"/>
          <p:cNvCxnSpPr/>
          <p:nvPr/>
        </p:nvCxnSpPr>
        <p:spPr>
          <a:xfrm rot="16200000" flipV="1">
            <a:off x="6732189" y="5255813"/>
            <a:ext cx="317872" cy="124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0858" y="313056"/>
            <a:ext cx="3294667" cy="646331"/>
          </a:xfrm>
          <a:prstGeom prst="rect">
            <a:avLst/>
          </a:prstGeom>
          <a:noFill/>
          <a:ln w="19050">
            <a:solidFill>
              <a:srgbClr val="FF0000"/>
            </a:solidFill>
          </a:ln>
        </p:spPr>
        <p:txBody>
          <a:bodyPr wrap="square" rtlCol="0">
            <a:spAutoFit/>
          </a:bodyPr>
          <a:lstStyle/>
          <a:p>
            <a:r>
              <a:rPr lang="en-US" dirty="0" smtClean="0"/>
              <a:t>Change the selected measure by hovering the title for the y-axis.</a:t>
            </a:r>
            <a:endParaRPr lang="en-US" dirty="0"/>
          </a:p>
        </p:txBody>
      </p:sp>
      <p:cxnSp>
        <p:nvCxnSpPr>
          <p:cNvPr id="18" name="Straight Arrow Connector 17"/>
          <p:cNvCxnSpPr/>
          <p:nvPr/>
        </p:nvCxnSpPr>
        <p:spPr>
          <a:xfrm>
            <a:off x="3733800" y="962026"/>
            <a:ext cx="485778" cy="4286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5" name="Picture 2"/>
          <p:cNvPicPr>
            <a:picLocks noChangeAspect="1" noChangeArrowheads="1"/>
          </p:cNvPicPr>
          <p:nvPr/>
        </p:nvPicPr>
        <p:blipFill>
          <a:blip r:embed="rId4"/>
          <a:srcRect/>
          <a:stretch>
            <a:fillRect/>
          </a:stretch>
        </p:blipFill>
        <p:spPr bwMode="auto">
          <a:xfrm>
            <a:off x="702244" y="0"/>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3"/>
          <a:srcRect l="25313" t="35622" r="2036" b="17811"/>
          <a:stretch>
            <a:fillRect/>
          </a:stretch>
        </p:blipFill>
        <p:spPr bwMode="auto">
          <a:xfrm>
            <a:off x="369347" y="1295961"/>
            <a:ext cx="8386257" cy="4763068"/>
          </a:xfrm>
          <a:prstGeom prst="rect">
            <a:avLst/>
          </a:prstGeom>
          <a:noFill/>
          <a:ln w="9525">
            <a:noFill/>
            <a:miter lim="800000"/>
            <a:headEnd/>
            <a:tailEnd/>
          </a:ln>
        </p:spPr>
      </p:pic>
      <p:sp>
        <p:nvSpPr>
          <p:cNvPr id="11" name="Title 1"/>
          <p:cNvSpPr>
            <a:spLocks noGrp="1"/>
          </p:cNvSpPr>
          <p:nvPr>
            <p:ph type="title"/>
          </p:nvPr>
        </p:nvSpPr>
        <p:spPr>
          <a:xfrm>
            <a:off x="457200" y="752309"/>
            <a:ext cx="8229600" cy="708001"/>
          </a:xfrm>
        </p:spPr>
        <p:txBody>
          <a:bodyPr/>
          <a:lstStyle/>
          <a:p>
            <a:r>
              <a:rPr lang="en-US" b="0" cap="none" dirty="0" smtClean="0"/>
              <a:t>Find the hardest problem or KC	</a:t>
            </a:r>
            <a:endParaRPr lang="en-US" b="0" cap="none" dirty="0"/>
          </a:p>
        </p:txBody>
      </p:sp>
      <p:sp>
        <p:nvSpPr>
          <p:cNvPr id="12" name="TextBox 11"/>
          <p:cNvSpPr txBox="1"/>
          <p:nvPr/>
        </p:nvSpPr>
        <p:spPr>
          <a:xfrm>
            <a:off x="457200" y="218362"/>
            <a:ext cx="2137124" cy="646331"/>
          </a:xfrm>
          <a:prstGeom prst="rect">
            <a:avLst/>
          </a:prstGeom>
          <a:noFill/>
        </p:spPr>
        <p:txBody>
          <a:bodyPr wrap="none" rtlCol="0">
            <a:spAutoFit/>
          </a:bodyPr>
          <a:lstStyle/>
          <a:p>
            <a:r>
              <a:rPr lang="en-US" sz="3600" b="1" dirty="0" smtClean="0"/>
              <a:t>Hands on!</a:t>
            </a:r>
            <a:endParaRPr lang="en-US" sz="36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ln>
            <a:noFill/>
          </a:ln>
        </p:spPr>
        <p:txBody>
          <a:bodyPr/>
          <a:lstStyle/>
          <a:p>
            <a:r>
              <a:rPr lang="en-US" dirty="0" smtClean="0"/>
              <a:t>Error report</a:t>
            </a:r>
            <a:endParaRPr lang="en-US" dirty="0"/>
          </a:p>
        </p:txBody>
      </p:sp>
      <p:sp>
        <p:nvSpPr>
          <p:cNvPr id="3" name="Text Placeholder 2"/>
          <p:cNvSpPr>
            <a:spLocks noGrp="1"/>
          </p:cNvSpPr>
          <p:nvPr>
            <p:ph type="body" idx="1"/>
          </p:nvPr>
        </p:nvSpPr>
        <p:spPr>
          <a:xfrm>
            <a:off x="722313" y="2906713"/>
            <a:ext cx="7772400" cy="1500187"/>
          </a:xfrm>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How can I explore the errors students made and drill down to see actual responses and feedback?</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430" y="2521059"/>
            <a:ext cx="8441140" cy="2800767"/>
          </a:xfrm>
          <a:prstGeom prst="rect">
            <a:avLst/>
          </a:prstGeom>
        </p:spPr>
        <p:txBody>
          <a:bodyPr wrap="square">
            <a:spAutoFit/>
          </a:bodyPr>
          <a:lstStyle/>
          <a:p>
            <a:r>
              <a:rPr lang="en-US" sz="4000" dirty="0" smtClean="0"/>
              <a:t>Switch dataset to …</a:t>
            </a:r>
          </a:p>
          <a:p>
            <a:endParaRPr lang="en-US" sz="4000" dirty="0" smtClean="0"/>
          </a:p>
          <a:p>
            <a:r>
              <a:rPr lang="en-US" sz="3200" dirty="0" smtClean="0"/>
              <a:t> IWT Self-Explanation Study 0 (pilot) (Fall 2008)</a:t>
            </a:r>
          </a:p>
          <a:p>
            <a:endParaRPr lang="en-US" sz="3200" dirty="0" smtClean="0"/>
          </a:p>
          <a:p>
            <a:endParaRPr lang="en-US" sz="3200" dirty="0"/>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457200" y="218362"/>
            <a:ext cx="2137124" cy="646331"/>
          </a:xfrm>
          <a:prstGeom prst="rect">
            <a:avLst/>
          </a:prstGeom>
          <a:noFill/>
        </p:spPr>
        <p:txBody>
          <a:bodyPr wrap="none" rtlCol="0">
            <a:spAutoFit/>
          </a:bodyPr>
          <a:lstStyle/>
          <a:p>
            <a:r>
              <a:rPr lang="en-US" sz="3600" b="1" dirty="0" smtClean="0"/>
              <a:t>Hands on!</a:t>
            </a:r>
            <a:endParaRPr lang="en-US" sz="36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a:srcRect l="851" t="40533" r="78040" b="11822"/>
          <a:stretch>
            <a:fillRect/>
          </a:stretch>
        </p:blipFill>
        <p:spPr bwMode="auto">
          <a:xfrm>
            <a:off x="3157728" y="475488"/>
            <a:ext cx="2828544" cy="5657088"/>
          </a:xfrm>
          <a:prstGeom prst="rect">
            <a:avLst/>
          </a:prstGeom>
          <a:noFill/>
          <a:ln w="9525">
            <a:noFill/>
            <a:miter lim="800000"/>
            <a:headEnd/>
            <a:tailEnd/>
          </a:ln>
        </p:spPr>
      </p:pic>
      <p:sp>
        <p:nvSpPr>
          <p:cNvPr id="11" name="TextBox 1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170" name="Picture 2"/>
          <p:cNvPicPr>
            <a:picLocks noChangeAspect="1" noChangeArrowheads="1"/>
          </p:cNvPicPr>
          <p:nvPr/>
        </p:nvPicPr>
        <p:blipFill>
          <a:blip r:embed="rId3"/>
          <a:srcRect l="16295" t="14340" r="5060" b="23019"/>
          <a:stretch>
            <a:fillRect/>
          </a:stretch>
        </p:blipFill>
        <p:spPr bwMode="auto">
          <a:xfrm>
            <a:off x="463296" y="585216"/>
            <a:ext cx="7998070" cy="5644896"/>
          </a:xfrm>
          <a:prstGeom prst="rect">
            <a:avLst/>
          </a:prstGeom>
          <a:noFill/>
          <a:ln w="9525">
            <a:noFill/>
            <a:miter lim="800000"/>
            <a:headEnd/>
            <a:tailEnd/>
          </a:ln>
        </p:spPr>
      </p:pic>
      <p:sp>
        <p:nvSpPr>
          <p:cNvPr id="11" name="TextBox 10"/>
          <p:cNvSpPr txBox="1"/>
          <p:nvPr/>
        </p:nvSpPr>
        <p:spPr>
          <a:xfrm>
            <a:off x="3434556" y="146304"/>
            <a:ext cx="3612420" cy="646331"/>
          </a:xfrm>
          <a:prstGeom prst="rect">
            <a:avLst/>
          </a:prstGeom>
          <a:noFill/>
          <a:ln w="19050">
            <a:solidFill>
              <a:srgbClr val="FF0000"/>
            </a:solidFill>
          </a:ln>
        </p:spPr>
        <p:txBody>
          <a:bodyPr wrap="square" rtlCol="0">
            <a:spAutoFit/>
          </a:bodyPr>
          <a:lstStyle/>
          <a:p>
            <a:r>
              <a:rPr lang="en-US" dirty="0" smtClean="0"/>
              <a:t>The number of observations by type (correct, hint, or incorrect)</a:t>
            </a:r>
            <a:endParaRPr lang="en-US" dirty="0"/>
          </a:p>
        </p:txBody>
      </p:sp>
      <p:cxnSp>
        <p:nvCxnSpPr>
          <p:cNvPr id="12" name="Straight Arrow Connector 11"/>
          <p:cNvCxnSpPr/>
          <p:nvPr/>
        </p:nvCxnSpPr>
        <p:spPr>
          <a:xfrm rot="16200000" flipH="1">
            <a:off x="3681982" y="1085089"/>
            <a:ext cx="585220" cy="243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44684" y="1761744"/>
            <a:ext cx="1838484" cy="1200329"/>
          </a:xfrm>
          <a:prstGeom prst="rect">
            <a:avLst/>
          </a:prstGeom>
          <a:solidFill>
            <a:schemeClr val="bg1"/>
          </a:solidFill>
          <a:ln w="19050">
            <a:solidFill>
              <a:srgbClr val="FF0000"/>
            </a:solidFill>
          </a:ln>
        </p:spPr>
        <p:txBody>
          <a:bodyPr wrap="square" rtlCol="0">
            <a:spAutoFit/>
          </a:bodyPr>
          <a:lstStyle/>
          <a:p>
            <a:r>
              <a:rPr lang="en-US" dirty="0" smtClean="0"/>
              <a:t>Details what the student actual typed into the tutor</a:t>
            </a:r>
            <a:endParaRPr lang="en-US" dirty="0"/>
          </a:p>
        </p:txBody>
      </p:sp>
      <p:cxnSp>
        <p:nvCxnSpPr>
          <p:cNvPr id="16" name="Straight Arrow Connector 15"/>
          <p:cNvCxnSpPr/>
          <p:nvPr/>
        </p:nvCxnSpPr>
        <p:spPr>
          <a:xfrm rot="10800000">
            <a:off x="5876545" y="1987296"/>
            <a:ext cx="865635" cy="243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Rectangle 9"/>
          <p:cNvSpPr/>
          <p:nvPr/>
        </p:nvSpPr>
        <p:spPr>
          <a:xfrm>
            <a:off x="178167" y="3429000"/>
            <a:ext cx="8469883" cy="646331"/>
          </a:xfrm>
          <a:prstGeom prst="rect">
            <a:avLst/>
          </a:prstGeom>
        </p:spPr>
        <p:txBody>
          <a:bodyPr wrap="none">
            <a:spAutoFit/>
          </a:bodyPr>
          <a:lstStyle/>
          <a:p>
            <a:r>
              <a:rPr lang="en-US" sz="3600" dirty="0" smtClean="0"/>
              <a:t>Find a common error in English article usage</a:t>
            </a:r>
            <a:endParaRPr lang="en-US" sz="3600" dirty="0"/>
          </a:p>
        </p:txBody>
      </p:sp>
      <p:sp>
        <p:nvSpPr>
          <p:cNvPr id="11" name="TextBox 10"/>
          <p:cNvSpPr txBox="1"/>
          <p:nvPr/>
        </p:nvSpPr>
        <p:spPr>
          <a:xfrm>
            <a:off x="457200" y="218362"/>
            <a:ext cx="2137124" cy="646331"/>
          </a:xfrm>
          <a:prstGeom prst="rect">
            <a:avLst/>
          </a:prstGeom>
          <a:noFill/>
        </p:spPr>
        <p:txBody>
          <a:bodyPr wrap="none" rtlCol="0">
            <a:spAutoFit/>
          </a:bodyPr>
          <a:lstStyle/>
          <a:p>
            <a:r>
              <a:rPr lang="en-US" sz="3600" b="1" dirty="0" smtClean="0"/>
              <a:t>Hands on!</a:t>
            </a:r>
            <a:endParaRPr lang="en-US" sz="36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Export</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21659"/>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do I get my data out of DataShop?</a:t>
            </a:r>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2819990"/>
            <a:ext cx="2366161" cy="584775"/>
          </a:xfrm>
          <a:prstGeom prst="rect">
            <a:avLst/>
          </a:prstGeom>
        </p:spPr>
        <p:txBody>
          <a:bodyPr wrap="none">
            <a:spAutoFit/>
          </a:bodyPr>
          <a:lstStyle/>
          <a:p>
            <a:r>
              <a:rPr lang="en-US" sz="3200" dirty="0" smtClean="0"/>
              <a:t>Student-Step</a:t>
            </a:r>
            <a:endParaRPr lang="en-US" sz="3200" dirty="0"/>
          </a:p>
        </p:txBody>
      </p:sp>
      <p:sp>
        <p:nvSpPr>
          <p:cNvPr id="7" name="Rectangle 6"/>
          <p:cNvSpPr/>
          <p:nvPr/>
        </p:nvSpPr>
        <p:spPr>
          <a:xfrm>
            <a:off x="200025" y="4561226"/>
            <a:ext cx="3030830" cy="584775"/>
          </a:xfrm>
          <a:prstGeom prst="rect">
            <a:avLst/>
          </a:prstGeom>
        </p:spPr>
        <p:txBody>
          <a:bodyPr wrap="none">
            <a:spAutoFit/>
          </a:bodyPr>
          <a:lstStyle/>
          <a:p>
            <a:r>
              <a:rPr lang="en-US" sz="3200" dirty="0" smtClean="0"/>
              <a:t>Student-Problem</a:t>
            </a:r>
            <a:endParaRPr lang="en-US" sz="3200" dirty="0"/>
          </a:p>
        </p:txBody>
      </p:sp>
      <p:sp>
        <p:nvSpPr>
          <p:cNvPr id="26" name="Rectangle 25"/>
          <p:cNvSpPr/>
          <p:nvPr/>
        </p:nvSpPr>
        <p:spPr>
          <a:xfrm>
            <a:off x="200025" y="1078754"/>
            <a:ext cx="2103268" cy="584775"/>
          </a:xfrm>
          <a:prstGeom prst="rect">
            <a:avLst/>
          </a:prstGeom>
        </p:spPr>
        <p:txBody>
          <a:bodyPr wrap="none">
            <a:spAutoFit/>
          </a:bodyPr>
          <a:lstStyle/>
          <a:p>
            <a:r>
              <a:rPr lang="en-US" sz="3200" dirty="0" smtClean="0"/>
              <a:t>Transaction</a:t>
            </a:r>
            <a:endParaRPr lang="en-US" sz="3200" dirty="0"/>
          </a:p>
        </p:txBody>
      </p:sp>
      <p:sp>
        <p:nvSpPr>
          <p:cNvPr id="27" name="Rectangle 26"/>
          <p:cNvSpPr/>
          <p:nvPr/>
        </p:nvSpPr>
        <p:spPr>
          <a:xfrm>
            <a:off x="882777" y="1641595"/>
            <a:ext cx="7831455" cy="1200329"/>
          </a:xfrm>
          <a:prstGeom prst="rect">
            <a:avLst/>
          </a:prstGeom>
        </p:spPr>
        <p:txBody>
          <a:bodyPr wrap="square">
            <a:spAutoFit/>
          </a:bodyPr>
          <a:lstStyle/>
          <a:p>
            <a:r>
              <a:rPr lang="en-US" sz="2400" i="1" dirty="0" smtClean="0">
                <a:solidFill>
                  <a:srgbClr val="000000"/>
                </a:solidFill>
              </a:rPr>
              <a:t>Export &gt; By Transaction</a:t>
            </a:r>
            <a:r>
              <a:rPr lang="en-US" sz="2400" dirty="0" smtClean="0">
                <a:solidFill>
                  <a:srgbClr val="000000"/>
                </a:solidFill>
              </a:rPr>
              <a:t>.</a:t>
            </a:r>
          </a:p>
          <a:p>
            <a:r>
              <a:rPr lang="en-US" sz="2400" dirty="0" smtClean="0">
                <a:solidFill>
                  <a:srgbClr val="000000"/>
                </a:solidFill>
              </a:rPr>
              <a:t>Data at the finest level of granularity possible—the level at which it was logged.</a:t>
            </a:r>
          </a:p>
        </p:txBody>
      </p:sp>
      <p:sp>
        <p:nvSpPr>
          <p:cNvPr id="28" name="Rectangle 27"/>
          <p:cNvSpPr/>
          <p:nvPr/>
        </p:nvSpPr>
        <p:spPr>
          <a:xfrm>
            <a:off x="882777" y="3382831"/>
            <a:ext cx="7831455" cy="1200329"/>
          </a:xfrm>
          <a:prstGeom prst="rect">
            <a:avLst/>
          </a:prstGeom>
        </p:spPr>
        <p:txBody>
          <a:bodyPr wrap="square">
            <a:spAutoFit/>
          </a:bodyPr>
          <a:lstStyle/>
          <a:p>
            <a:r>
              <a:rPr lang="en-US" sz="2400" i="1" dirty="0" smtClean="0"/>
              <a:t>Export &gt; By Student-Step</a:t>
            </a:r>
            <a:r>
              <a:rPr lang="en-US" sz="2400" dirty="0" smtClean="0"/>
              <a:t>.</a:t>
            </a:r>
          </a:p>
          <a:p>
            <a:r>
              <a:rPr lang="en-US" sz="2400" dirty="0" smtClean="0"/>
              <a:t>Data aggregated by student-step: each row represents a student attempting to complete a step.</a:t>
            </a:r>
          </a:p>
        </p:txBody>
      </p:sp>
      <p:sp>
        <p:nvSpPr>
          <p:cNvPr id="29" name="Rectangle 28"/>
          <p:cNvSpPr/>
          <p:nvPr/>
        </p:nvSpPr>
        <p:spPr>
          <a:xfrm>
            <a:off x="882777" y="5124069"/>
            <a:ext cx="8098155" cy="1200329"/>
          </a:xfrm>
          <a:prstGeom prst="rect">
            <a:avLst/>
          </a:prstGeom>
        </p:spPr>
        <p:txBody>
          <a:bodyPr wrap="square">
            <a:spAutoFit/>
          </a:bodyPr>
          <a:lstStyle/>
          <a:p>
            <a:r>
              <a:rPr lang="en-US" sz="2400" i="1" dirty="0" smtClean="0"/>
              <a:t>Export &gt; By Student-Problem</a:t>
            </a:r>
            <a:r>
              <a:rPr lang="en-US" sz="2400" dirty="0" smtClean="0"/>
              <a:t>.</a:t>
            </a:r>
          </a:p>
          <a:p>
            <a:r>
              <a:rPr lang="en-US" sz="2400" dirty="0" smtClean="0"/>
              <a:t>Data aggregated by student and problem, describing unique problems students have engaged in.</a:t>
            </a:r>
          </a:p>
        </p:txBody>
      </p:sp>
      <p:sp>
        <p:nvSpPr>
          <p:cNvPr id="58" name="Title 1"/>
          <p:cNvSpPr>
            <a:spLocks noGrp="1"/>
          </p:cNvSpPr>
          <p:nvPr>
            <p:ph type="title"/>
          </p:nvPr>
        </p:nvSpPr>
        <p:spPr>
          <a:xfrm>
            <a:off x="457200" y="274638"/>
            <a:ext cx="8229600" cy="1143000"/>
          </a:xfrm>
        </p:spPr>
        <p:txBody>
          <a:bodyPr/>
          <a:lstStyle/>
          <a:p>
            <a:r>
              <a:rPr lang="en-US" dirty="0" smtClean="0"/>
              <a:t>3 data formats for exporting</a:t>
            </a:r>
            <a:endParaRPr lang="en-US" dirty="0"/>
          </a:p>
        </p:txBody>
      </p:sp>
      <p:grpSp>
        <p:nvGrpSpPr>
          <p:cNvPr id="59"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5" name="Picture 2"/>
          <p:cNvPicPr>
            <a:picLocks noChangeAspect="1" noChangeArrowheads="1"/>
          </p:cNvPicPr>
          <p:nvPr/>
        </p:nvPicPr>
        <p:blipFill>
          <a:blip r:embed="rId4"/>
          <a:srcRect/>
          <a:stretch>
            <a:fillRect/>
          </a:stretch>
        </p:blipFill>
        <p:spPr bwMode="auto">
          <a:xfrm>
            <a:off x="702244" y="0"/>
            <a:ext cx="7739512" cy="6858000"/>
          </a:xfrm>
          <a:prstGeom prst="rect">
            <a:avLst/>
          </a:prstGeom>
          <a:noFill/>
          <a:ln w="9525">
            <a:noFill/>
            <a:miter lim="800000"/>
            <a:headEnd/>
            <a:tailEnd/>
          </a:ln>
        </p:spPr>
      </p:pic>
      <p:sp>
        <p:nvSpPr>
          <p:cNvPr id="9" name="Oval 8"/>
          <p:cNvSpPr/>
          <p:nvPr/>
        </p:nvSpPr>
        <p:spPr>
          <a:xfrm>
            <a:off x="3906982" y="4690754"/>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4285" y="1280558"/>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87488" y="886692"/>
            <a:ext cx="514596" cy="312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66726" y="2472576"/>
            <a:ext cx="1983036" cy="1200329"/>
          </a:xfrm>
          <a:prstGeom prst="rect">
            <a:avLst/>
          </a:prstGeom>
          <a:solidFill>
            <a:schemeClr val="bg1"/>
          </a:solidFill>
          <a:ln w="19050">
            <a:solidFill>
              <a:srgbClr val="FF0000"/>
            </a:solidFill>
          </a:ln>
        </p:spPr>
        <p:txBody>
          <a:bodyPr wrap="square" rtlCol="0">
            <a:spAutoFit/>
          </a:bodyPr>
          <a:lstStyle/>
          <a:p>
            <a:r>
              <a:rPr lang="en-US" dirty="0" smtClean="0"/>
              <a:t>There are 3 places to click to get help on how to use DataShop!</a:t>
            </a:r>
            <a:endParaRPr lang="en-US" dirty="0"/>
          </a:p>
        </p:txBody>
      </p:sp>
      <p:cxnSp>
        <p:nvCxnSpPr>
          <p:cNvPr id="14" name="Straight Arrow Connector 13"/>
          <p:cNvCxnSpPr>
            <a:stCxn id="13" idx="1"/>
            <a:endCxn id="10" idx="5"/>
          </p:cNvCxnSpPr>
          <p:nvPr/>
        </p:nvCxnSpPr>
        <p:spPr>
          <a:xfrm rot="10800000">
            <a:off x="1314638" y="1675871"/>
            <a:ext cx="2052088" cy="1396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9" idx="0"/>
          </p:cNvCxnSpPr>
          <p:nvPr/>
        </p:nvCxnSpPr>
        <p:spPr>
          <a:xfrm rot="16200000" flipH="1">
            <a:off x="3849320" y="4181828"/>
            <a:ext cx="1017849"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a:endCxn id="11" idx="3"/>
          </p:cNvCxnSpPr>
          <p:nvPr/>
        </p:nvCxnSpPr>
        <p:spPr>
          <a:xfrm rot="5400000" flipH="1" flipV="1">
            <a:off x="5201064" y="310792"/>
            <a:ext cx="1318964" cy="30046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33584" y="102329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29" name="Oval 28"/>
          <p:cNvSpPr/>
          <p:nvPr/>
        </p:nvSpPr>
        <p:spPr>
          <a:xfrm>
            <a:off x="7562601" y="49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
        <p:nvSpPr>
          <p:cNvPr id="30" name="Oval 29"/>
          <p:cNvSpPr/>
          <p:nvPr/>
        </p:nvSpPr>
        <p:spPr>
          <a:xfrm>
            <a:off x="3808021" y="430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1" name="Picture 3"/>
          <p:cNvPicPr>
            <a:picLocks noChangeAspect="1" noChangeArrowheads="1"/>
          </p:cNvPicPr>
          <p:nvPr/>
        </p:nvPicPr>
        <p:blipFill>
          <a:blip r:embed="rId3"/>
          <a:srcRect l="23062" t="29333" r="19282" b="53067"/>
          <a:stretch>
            <a:fillRect/>
          </a:stretch>
        </p:blipFill>
        <p:spPr bwMode="auto">
          <a:xfrm>
            <a:off x="243840" y="1772636"/>
            <a:ext cx="6608064" cy="1787427"/>
          </a:xfrm>
          <a:prstGeom prst="rect">
            <a:avLst/>
          </a:prstGeom>
          <a:noFill/>
          <a:ln w="9525">
            <a:noFill/>
            <a:miter lim="800000"/>
            <a:headEnd/>
            <a:tailEnd/>
          </a:ln>
        </p:spPr>
      </p:pic>
      <p:sp>
        <p:nvSpPr>
          <p:cNvPr id="12" name="TextBox 11"/>
          <p:cNvSpPr txBox="1"/>
          <p:nvPr/>
        </p:nvSpPr>
        <p:spPr>
          <a:xfrm>
            <a:off x="7000716" y="1944624"/>
            <a:ext cx="1838484" cy="1477328"/>
          </a:xfrm>
          <a:prstGeom prst="rect">
            <a:avLst/>
          </a:prstGeom>
          <a:solidFill>
            <a:schemeClr val="bg1"/>
          </a:solidFill>
          <a:ln w="19050">
            <a:solidFill>
              <a:srgbClr val="FF0000"/>
            </a:solidFill>
          </a:ln>
        </p:spPr>
        <p:txBody>
          <a:bodyPr wrap="square" rtlCol="0">
            <a:spAutoFit/>
          </a:bodyPr>
          <a:lstStyle/>
          <a:p>
            <a:r>
              <a:rPr lang="en-US" dirty="0" smtClean="0"/>
              <a:t>Look for the green check to see if that sample can be exported quickly</a:t>
            </a:r>
            <a:endParaRPr lang="en-US" dirty="0"/>
          </a:p>
        </p:txBody>
      </p:sp>
      <p:cxnSp>
        <p:nvCxnSpPr>
          <p:cNvPr id="13" name="Straight Arrow Connector 12"/>
          <p:cNvCxnSpPr/>
          <p:nvPr/>
        </p:nvCxnSpPr>
        <p:spPr>
          <a:xfrm rot="10800000" flipV="1">
            <a:off x="6132576" y="2255520"/>
            <a:ext cx="841248" cy="2438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do I get my data into DataShop?</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990600"/>
            <a:ext cx="8229600" cy="5486400"/>
          </a:xfrm>
        </p:spPr>
        <p:txBody>
          <a:bodyPr>
            <a:normAutofit/>
          </a:bodyPr>
          <a:lstStyle/>
          <a:p>
            <a:pPr>
              <a:lnSpc>
                <a:spcPct val="90000"/>
              </a:lnSpc>
            </a:pPr>
            <a:r>
              <a:rPr lang="en-US" dirty="0" smtClean="0"/>
              <a:t>Directly/Real-time</a:t>
            </a:r>
          </a:p>
          <a:p>
            <a:pPr lvl="1">
              <a:lnSpc>
                <a:spcPct val="90000"/>
              </a:lnSpc>
            </a:pPr>
            <a:r>
              <a:rPr lang="en-US" dirty="0" smtClean="0"/>
              <a:t>Some tutors are logging directly to the PSLC logging database</a:t>
            </a:r>
          </a:p>
          <a:p>
            <a:pPr lvl="1">
              <a:lnSpc>
                <a:spcPct val="90000"/>
              </a:lnSpc>
            </a:pPr>
            <a:r>
              <a:rPr lang="en-US" dirty="0" smtClean="0"/>
              <a:t>CTAT-based tutors (when configured correctly), can log to disk or to the logging database over the internet</a:t>
            </a:r>
            <a:endParaRPr lang="en-US" sz="3200" dirty="0" smtClean="0"/>
          </a:p>
          <a:p>
            <a:pPr>
              <a:lnSpc>
                <a:spcPct val="90000"/>
              </a:lnSpc>
            </a:pPr>
            <a:r>
              <a:rPr lang="en-US" dirty="0" smtClean="0"/>
              <a:t>Indirectly</a:t>
            </a:r>
          </a:p>
          <a:p>
            <a:pPr lvl="1">
              <a:lnSpc>
                <a:spcPct val="90000"/>
              </a:lnSpc>
            </a:pPr>
            <a:r>
              <a:rPr lang="en-US" dirty="0" smtClean="0"/>
              <a:t>Other tutors are logging to their own file formats or their own databases</a:t>
            </a:r>
          </a:p>
          <a:p>
            <a:pPr lvl="2">
              <a:lnSpc>
                <a:spcPct val="90000"/>
              </a:lnSpc>
            </a:pPr>
            <a:r>
              <a:rPr lang="en-US" sz="2800" dirty="0" smtClean="0"/>
              <a:t>These data require a conversion process</a:t>
            </a:r>
          </a:p>
          <a:p>
            <a:pPr lvl="2">
              <a:lnSpc>
                <a:spcPct val="90000"/>
              </a:lnSpc>
            </a:pPr>
            <a:r>
              <a:rPr lang="en-US" sz="2800" dirty="0" smtClean="0"/>
              <a:t>Many studies are in this category</a:t>
            </a:r>
            <a:endParaRPr lang="en-US" sz="2800" dirty="0"/>
          </a:p>
        </p:txBody>
      </p:sp>
      <p:sp>
        <p:nvSpPr>
          <p:cNvPr id="6" name="Rectangle 2"/>
          <p:cNvSpPr txBox="1">
            <a:spLocks noChangeArrowheads="1"/>
          </p:cNvSpPr>
          <p:nvPr/>
        </p:nvSpPr>
        <p:spPr bwMode="auto">
          <a:xfrm>
            <a:off x="457200" y="152400"/>
            <a:ext cx="8229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effectLst/>
                <a:uLnTx/>
                <a:uFillTx/>
                <a:latin typeface="+mj-lt"/>
                <a:ea typeface="+mj-ea"/>
                <a:cs typeface="+mj-cs"/>
              </a:rPr>
              <a:t>How do I get data in?</a:t>
            </a:r>
            <a:endParaRPr kumimoji="0" lang="en-US" sz="4000" b="0" i="0" u="none" strike="noStrike" kern="0" cap="none" spc="0" normalizeH="0" baseline="0" noProof="0" dirty="0">
              <a:ln>
                <a:noFill/>
              </a:ln>
              <a:effectLst/>
              <a:uLnTx/>
              <a:uFillTx/>
              <a:latin typeface="+mj-lt"/>
              <a:ea typeface="+mj-ea"/>
              <a:cs typeface="+mj-cs"/>
            </a:endParaRPr>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XML vs. Tab-delimited format</a:t>
            </a:r>
            <a:endParaRPr lang="en-US" sz="3600" dirty="0"/>
          </a:p>
        </p:txBody>
      </p:sp>
      <p:sp>
        <p:nvSpPr>
          <p:cNvPr id="4" name="Content Placeholder 3"/>
          <p:cNvSpPr>
            <a:spLocks noGrp="1"/>
          </p:cNvSpPr>
          <p:nvPr>
            <p:ph sz="half" idx="1"/>
          </p:nvPr>
        </p:nvSpPr>
        <p:spPr>
          <a:xfrm>
            <a:off x="457200" y="990600"/>
            <a:ext cx="4038600" cy="5154168"/>
          </a:xfrm>
        </p:spPr>
        <p:txBody>
          <a:bodyPr>
            <a:normAutofit/>
          </a:bodyPr>
          <a:lstStyle/>
          <a:p>
            <a:pPr>
              <a:buNone/>
            </a:pPr>
            <a:r>
              <a:rPr lang="en-US" sz="3200" dirty="0" smtClean="0"/>
              <a:t>XML</a:t>
            </a:r>
            <a:endParaRPr lang="en-US" sz="3600" dirty="0" smtClean="0"/>
          </a:p>
          <a:p>
            <a:r>
              <a:rPr lang="en-US" dirty="0" smtClean="0"/>
              <a:t>Richer description than tab-delimited</a:t>
            </a:r>
          </a:p>
          <a:p>
            <a:pPr lvl="1"/>
            <a:r>
              <a:rPr lang="en-US" sz="2000" dirty="0" smtClean="0"/>
              <a:t>More fields</a:t>
            </a:r>
          </a:p>
          <a:p>
            <a:pPr lvl="1"/>
            <a:r>
              <a:rPr lang="en-US" sz="2000" dirty="0" smtClean="0"/>
              <a:t>Problem start time</a:t>
            </a:r>
          </a:p>
          <a:p>
            <a:pPr lvl="1"/>
            <a:r>
              <a:rPr lang="en-US" sz="2000" dirty="0" smtClean="0"/>
              <a:t>Problem description</a:t>
            </a:r>
          </a:p>
          <a:p>
            <a:pPr lvl="1"/>
            <a:r>
              <a:rPr lang="en-US" sz="2000" dirty="0" smtClean="0"/>
              <a:t>Problem tutor flag</a:t>
            </a:r>
          </a:p>
          <a:p>
            <a:r>
              <a:rPr lang="en-US" dirty="0" smtClean="0"/>
              <a:t>More verbose </a:t>
            </a:r>
          </a:p>
          <a:p>
            <a:r>
              <a:rPr lang="en-US" dirty="0" smtClean="0"/>
              <a:t>Requires some familiarity with XML</a:t>
            </a:r>
          </a:p>
          <a:p>
            <a:r>
              <a:rPr lang="en-US" dirty="0" smtClean="0"/>
              <a:t>Not especially readable</a:t>
            </a:r>
          </a:p>
          <a:p>
            <a:pPr lvl="1"/>
            <a:endParaRPr lang="en-US" sz="3200" dirty="0"/>
          </a:p>
        </p:txBody>
      </p:sp>
      <p:sp>
        <p:nvSpPr>
          <p:cNvPr id="5" name="Content Placeholder 4"/>
          <p:cNvSpPr>
            <a:spLocks noGrp="1"/>
          </p:cNvSpPr>
          <p:nvPr>
            <p:ph sz="half" idx="2"/>
          </p:nvPr>
        </p:nvSpPr>
        <p:spPr>
          <a:xfrm>
            <a:off x="4648200" y="990600"/>
            <a:ext cx="4038600" cy="5154168"/>
          </a:xfrm>
        </p:spPr>
        <p:txBody>
          <a:bodyPr>
            <a:normAutofit/>
          </a:bodyPr>
          <a:lstStyle/>
          <a:p>
            <a:pPr>
              <a:buNone/>
            </a:pPr>
            <a:r>
              <a:rPr lang="en-US" sz="3200" dirty="0" smtClean="0"/>
              <a:t>Tab-delimited</a:t>
            </a:r>
            <a:endParaRPr lang="en-US" sz="3600" dirty="0" smtClean="0"/>
          </a:p>
          <a:p>
            <a:r>
              <a:rPr lang="en-US" dirty="0" smtClean="0"/>
              <a:t>More concise</a:t>
            </a:r>
          </a:p>
          <a:p>
            <a:r>
              <a:rPr lang="en-US" dirty="0" smtClean="0"/>
              <a:t>Can edit in Excel</a:t>
            </a:r>
          </a:p>
          <a:p>
            <a:r>
              <a:rPr lang="en-US" dirty="0" smtClean="0"/>
              <a:t>More easily shareable</a:t>
            </a:r>
          </a:p>
          <a:p>
            <a:r>
              <a:rPr lang="en-US" dirty="0" smtClean="0"/>
              <a:t>Less rich than XML</a:t>
            </a:r>
          </a:p>
          <a:p>
            <a:pPr lvl="1"/>
            <a:r>
              <a:rPr lang="en-US" sz="2000" dirty="0" smtClean="0"/>
              <a:t>Missing problem start time, description, and tutor flag</a:t>
            </a:r>
          </a:p>
          <a:p>
            <a:endParaRPr lang="en-US" dirty="0" smtClean="0"/>
          </a:p>
          <a:p>
            <a:endParaRPr lang="en-US" dirty="0" smtClean="0"/>
          </a:p>
          <a:p>
            <a:endParaRPr lang="en-US" dirty="0"/>
          </a:p>
        </p:txBody>
      </p:sp>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Documentation</a:t>
            </a:r>
            <a:endParaRPr lang="en-US" dirty="0"/>
          </a:p>
        </p:txBody>
      </p:sp>
      <p:sp>
        <p:nvSpPr>
          <p:cNvPr id="6" name="Content Placeholder 5"/>
          <p:cNvSpPr>
            <a:spLocks noGrp="1"/>
          </p:cNvSpPr>
          <p:nvPr>
            <p:ph idx="1"/>
          </p:nvPr>
        </p:nvSpPr>
        <p:spPr>
          <a:xfrm>
            <a:off x="457200" y="1066800"/>
            <a:ext cx="8229600" cy="5059363"/>
          </a:xfrm>
        </p:spPr>
        <p:txBody>
          <a:bodyPr>
            <a:normAutofit/>
          </a:bodyPr>
          <a:lstStyle/>
          <a:p>
            <a:pPr>
              <a:lnSpc>
                <a:spcPct val="90000"/>
              </a:lnSpc>
              <a:buNone/>
            </a:pPr>
            <a:r>
              <a:rPr lang="en-US" sz="2400" dirty="0" smtClean="0"/>
              <a:t>For XML:</a:t>
            </a:r>
          </a:p>
          <a:p>
            <a:pPr>
              <a:lnSpc>
                <a:spcPct val="90000"/>
              </a:lnSpc>
            </a:pPr>
            <a:r>
              <a:rPr lang="en-US" sz="2400" dirty="0" smtClean="0"/>
              <a:t>Guide to the Tutor Message Format:</a:t>
            </a:r>
            <a:br>
              <a:rPr lang="en-US" sz="2400" dirty="0" smtClean="0"/>
            </a:br>
            <a:r>
              <a:rPr lang="en-US" sz="2400" dirty="0" smtClean="0">
                <a:hlinkClick r:id="rId3"/>
              </a:rPr>
              <a:t>http://pslcdatashop.org/dtd/guide/</a:t>
            </a:r>
            <a:endParaRPr lang="en-US" sz="2400" dirty="0" smtClean="0"/>
          </a:p>
          <a:p>
            <a:pPr>
              <a:lnSpc>
                <a:spcPct val="90000"/>
              </a:lnSpc>
              <a:buNone/>
            </a:pPr>
            <a:endParaRPr lang="en-US" sz="2400" dirty="0" smtClean="0"/>
          </a:p>
          <a:p>
            <a:pPr>
              <a:lnSpc>
                <a:spcPct val="90000"/>
              </a:lnSpc>
              <a:buNone/>
            </a:pPr>
            <a:r>
              <a:rPr lang="en-US" sz="2400" dirty="0" smtClean="0"/>
              <a:t>For tab-delimited format:</a:t>
            </a:r>
          </a:p>
          <a:p>
            <a:pPr>
              <a:lnSpc>
                <a:spcPct val="90000"/>
              </a:lnSpc>
            </a:pPr>
            <a:r>
              <a:rPr lang="en-US" sz="2400" dirty="0" smtClean="0">
                <a:hlinkClick r:id="rId4"/>
              </a:rPr>
              <a:t>http://pslcdatashop.org/about/importverify.html</a:t>
            </a:r>
            <a:endParaRPr lang="en-US" sz="2400" dirty="0" smtClean="0"/>
          </a:p>
          <a:p>
            <a:pPr>
              <a:lnSpc>
                <a:spcPct val="90000"/>
              </a:lnSpc>
            </a:pPr>
            <a:endParaRPr lang="en-US" sz="2400" dirty="0" smtClean="0"/>
          </a:p>
          <a:p>
            <a:pPr>
              <a:lnSpc>
                <a:spcPct val="90000"/>
              </a:lnSpc>
              <a:buNone/>
            </a:pPr>
            <a:r>
              <a:rPr lang="en-US" sz="2400" dirty="0" smtClean="0"/>
              <a:t>To learn about terminology:</a:t>
            </a:r>
          </a:p>
          <a:p>
            <a:pPr>
              <a:lnSpc>
                <a:spcPct val="90000"/>
              </a:lnSpc>
            </a:pPr>
            <a:r>
              <a:rPr lang="en-US" sz="2400" dirty="0" smtClean="0">
                <a:hlinkClick r:id="rId5"/>
              </a:rPr>
              <a:t>http://pslcdatashop.org/help?page=terms</a:t>
            </a:r>
            <a:endParaRPr lang="en-US" sz="2400" dirty="0" smtClean="0"/>
          </a:p>
          <a:p>
            <a:pPr>
              <a:lnSpc>
                <a:spcPct val="90000"/>
              </a:lnSpc>
              <a:buNone/>
            </a:pPr>
            <a:endParaRPr lang="en-US" sz="2400" dirty="0" smtClean="0"/>
          </a:p>
          <a:p>
            <a:pPr>
              <a:lnSpc>
                <a:spcPct val="90000"/>
              </a:lnSpc>
              <a:buNone/>
            </a:pPr>
            <a:r>
              <a:rPr lang="en-US" sz="2400" dirty="0" smtClean="0"/>
              <a:t>To learn about existing DataShop output formats:</a:t>
            </a:r>
          </a:p>
          <a:p>
            <a:pPr>
              <a:lnSpc>
                <a:spcPct val="90000"/>
              </a:lnSpc>
            </a:pPr>
            <a:r>
              <a:rPr lang="en-US" sz="2400" dirty="0" smtClean="0">
                <a:hlinkClick r:id="rId6"/>
              </a:rPr>
              <a:t>http://pslcdatashop.org/help?page=export</a:t>
            </a:r>
            <a:endParaRPr lang="en-US" sz="2400" dirty="0" smtClean="0"/>
          </a:p>
          <a:p>
            <a:pPr>
              <a:lnSpc>
                <a:spcPct val="90000"/>
              </a:lnSpc>
              <a:buNone/>
            </a:pPr>
            <a:endParaRPr lang="en-US" sz="2400" dirty="0" smtClean="0"/>
          </a:p>
          <a:p>
            <a:pPr>
              <a:lnSpc>
                <a:spcPct val="90000"/>
              </a:lnSpc>
              <a:buNone/>
            </a:pPr>
            <a:endParaRPr lang="en-US" sz="20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Web services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programmatically retrieve data from DataShop?</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r>
              <a:rPr lang="en-US" dirty="0" smtClean="0"/>
              <a:t>Enable your program or web site to retrieve DataShop </a:t>
            </a:r>
            <a:r>
              <a:rPr lang="en-US" dirty="0" smtClean="0"/>
              <a:t>data</a:t>
            </a:r>
          </a:p>
          <a:p>
            <a:pPr lvl="1"/>
            <a:r>
              <a:rPr lang="en-US" dirty="0" smtClean="0"/>
              <a:t>teacher reports</a:t>
            </a:r>
          </a:p>
          <a:p>
            <a:pPr lvl="1"/>
            <a:r>
              <a:rPr lang="en-US" dirty="0" smtClean="0"/>
              <a:t>data mining</a:t>
            </a:r>
          </a:p>
          <a:p>
            <a:pPr lvl="1"/>
            <a:r>
              <a:rPr lang="en-US" dirty="0" smtClean="0"/>
              <a:t>other </a:t>
            </a:r>
            <a:r>
              <a:rPr lang="en-US" smtClean="0"/>
              <a:t>analysis through code</a:t>
            </a:r>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Dataset Info</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a:srcRect l="968" t="19047" r="44196" b="54113"/>
          <a:stretch>
            <a:fillRect/>
          </a:stretch>
        </p:blipFill>
        <p:spPr bwMode="auto">
          <a:xfrm>
            <a:off x="1395196" y="1238025"/>
            <a:ext cx="6353608" cy="2743201"/>
          </a:xfrm>
          <a:prstGeom prst="rect">
            <a:avLst/>
          </a:prstGeom>
          <a:noFill/>
          <a:ln w="9525">
            <a:noFill/>
            <a:miter lim="800000"/>
            <a:headEnd/>
            <a:tailEnd/>
          </a:ln>
        </p:spPr>
      </p:pic>
      <p:cxnSp>
        <p:nvCxnSpPr>
          <p:cNvPr id="11" name="Straight Arrow Connector 10"/>
          <p:cNvCxnSpPr/>
          <p:nvPr/>
        </p:nvCxnSpPr>
        <p:spPr>
          <a:xfrm rot="5400000" flipH="1" flipV="1">
            <a:off x="718457" y="2606637"/>
            <a:ext cx="2268189" cy="1662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8916" y="4524224"/>
            <a:ext cx="1983036" cy="1754326"/>
          </a:xfrm>
          <a:prstGeom prst="rect">
            <a:avLst/>
          </a:prstGeom>
          <a:noFill/>
        </p:spPr>
        <p:txBody>
          <a:bodyPr wrap="square" rtlCol="0">
            <a:spAutoFit/>
          </a:bodyPr>
          <a:lstStyle/>
          <a:p>
            <a:r>
              <a:rPr lang="en-US" dirty="0" smtClean="0"/>
              <a:t>Go to the ‘Papers and Files’ </a:t>
            </a:r>
            <a:r>
              <a:rPr lang="en-US" dirty="0" err="1" smtClean="0"/>
              <a:t>subtab</a:t>
            </a:r>
            <a:r>
              <a:rPr lang="en-US" dirty="0" smtClean="0"/>
              <a:t> to download or attach papers and files to the given dataset.</a:t>
            </a:r>
          </a:p>
        </p:txBody>
      </p:sp>
      <p:sp>
        <p:nvSpPr>
          <p:cNvPr id="14" name="TextBox 13"/>
          <p:cNvSpPr txBox="1"/>
          <p:nvPr/>
        </p:nvSpPr>
        <p:spPr>
          <a:xfrm>
            <a:off x="3578576" y="4524224"/>
            <a:ext cx="1983036" cy="1477328"/>
          </a:xfrm>
          <a:prstGeom prst="rect">
            <a:avLst/>
          </a:prstGeom>
          <a:noFill/>
        </p:spPr>
        <p:txBody>
          <a:bodyPr wrap="square" rtlCol="0">
            <a:spAutoFit/>
          </a:bodyPr>
          <a:lstStyle/>
          <a:p>
            <a:r>
              <a:rPr lang="en-US" dirty="0" smtClean="0"/>
              <a:t>Go to the ‘KC Models’ </a:t>
            </a:r>
            <a:r>
              <a:rPr lang="en-US" dirty="0" err="1" smtClean="0"/>
              <a:t>subtab</a:t>
            </a:r>
            <a:r>
              <a:rPr lang="en-US" dirty="0" smtClean="0"/>
              <a:t> to view, compare, export and/or import KC Models.</a:t>
            </a:r>
          </a:p>
        </p:txBody>
      </p:sp>
      <p:sp>
        <p:nvSpPr>
          <p:cNvPr id="15" name="TextBox 14"/>
          <p:cNvSpPr txBox="1"/>
          <p:nvPr/>
        </p:nvSpPr>
        <p:spPr>
          <a:xfrm>
            <a:off x="6468237" y="4524224"/>
            <a:ext cx="1983036" cy="1477328"/>
          </a:xfrm>
          <a:prstGeom prst="rect">
            <a:avLst/>
          </a:prstGeom>
          <a:noFill/>
        </p:spPr>
        <p:txBody>
          <a:bodyPr wrap="square" rtlCol="0">
            <a:spAutoFit/>
          </a:bodyPr>
          <a:lstStyle/>
          <a:p>
            <a:r>
              <a:rPr lang="en-US" dirty="0" smtClean="0"/>
              <a:t>Go to the ‘Problem Breakdown’ </a:t>
            </a:r>
            <a:r>
              <a:rPr lang="en-US" dirty="0" err="1" smtClean="0"/>
              <a:t>subtab</a:t>
            </a:r>
            <a:r>
              <a:rPr lang="en-US" dirty="0" smtClean="0"/>
              <a:t> to view and export a complete list of steps.</a:t>
            </a:r>
          </a:p>
        </p:txBody>
      </p:sp>
      <p:cxnSp>
        <p:nvCxnSpPr>
          <p:cNvPr id="17" name="Straight Arrow Connector 16"/>
          <p:cNvCxnSpPr/>
          <p:nvPr/>
        </p:nvCxnSpPr>
        <p:spPr>
          <a:xfrm rot="16200000" flipV="1">
            <a:off x="5153891" y="3087585"/>
            <a:ext cx="2301837" cy="7342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939141" y="3148944"/>
            <a:ext cx="2287984" cy="5977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 name="Picture 2"/>
          <p:cNvPicPr>
            <a:picLocks noChangeAspect="1" noChangeArrowheads="1"/>
          </p:cNvPicPr>
          <p:nvPr/>
        </p:nvPicPr>
        <p:blipFill>
          <a:blip r:embed="rId2"/>
          <a:srcRect t="12369" r="72491" b="41526"/>
          <a:stretch>
            <a:fillRect/>
          </a:stretch>
        </p:blipFill>
        <p:spPr bwMode="auto">
          <a:xfrm>
            <a:off x="3182464" y="465594"/>
            <a:ext cx="3990942" cy="5926813"/>
          </a:xfrm>
          <a:prstGeom prst="rect">
            <a:avLst/>
          </a:prstGeom>
          <a:noFill/>
          <a:ln w="9525">
            <a:noFill/>
            <a:miter lim="800000"/>
            <a:headEnd/>
            <a:tailEnd/>
          </a:ln>
        </p:spPr>
      </p:pic>
      <p:sp>
        <p:nvSpPr>
          <p:cNvPr id="8" name="TextBox 7"/>
          <p:cNvSpPr txBox="1"/>
          <p:nvPr/>
        </p:nvSpPr>
        <p:spPr>
          <a:xfrm>
            <a:off x="570441" y="1057619"/>
            <a:ext cx="2029883" cy="1200329"/>
          </a:xfrm>
          <a:prstGeom prst="rect">
            <a:avLst/>
          </a:prstGeom>
          <a:noFill/>
        </p:spPr>
        <p:txBody>
          <a:bodyPr wrap="square" rtlCol="0">
            <a:spAutoFit/>
          </a:bodyPr>
          <a:lstStyle/>
          <a:p>
            <a:r>
              <a:rPr lang="en-US" dirty="0" smtClean="0"/>
              <a:t>Click the green help button to get help on the page you are currently on.</a:t>
            </a:r>
          </a:p>
        </p:txBody>
      </p:sp>
      <p:cxnSp>
        <p:nvCxnSpPr>
          <p:cNvPr id="13" name="Straight Arrow Connector 12"/>
          <p:cNvCxnSpPr/>
          <p:nvPr/>
        </p:nvCxnSpPr>
        <p:spPr>
          <a:xfrm>
            <a:off x="2351314" y="1674421"/>
            <a:ext cx="975780" cy="15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2510" y="65908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60708" y="1"/>
            <a:ext cx="782258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16413" y="178274"/>
            <a:ext cx="7827587" cy="6017810"/>
          </a:xfrm>
          <a:prstGeom prst="rect">
            <a:avLst/>
          </a:prstGeom>
          <a:noFill/>
          <a:ln w="9525">
            <a:noFill/>
            <a:miter lim="800000"/>
            <a:headEnd/>
            <a:tailEnd/>
          </a:ln>
          <a:effectLst/>
        </p:spPr>
      </p:pic>
      <p:grpSp>
        <p:nvGrpSpPr>
          <p:cNvPr id="19" name="Group 18"/>
          <p:cNvGrpSpPr/>
          <p:nvPr/>
        </p:nvGrpSpPr>
        <p:grpSpPr>
          <a:xfrm>
            <a:off x="0" y="6433851"/>
            <a:ext cx="9144000" cy="424149"/>
            <a:chOff x="0" y="6433851"/>
            <a:chExt cx="9144000" cy="424149"/>
          </a:xfrm>
        </p:grpSpPr>
        <p:sp>
          <p:nvSpPr>
            <p:cNvPr id="20" name="Rounded Rectangle 1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21" name="Rectangle 2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23" name="Rectangle 2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cxnSp>
        <p:nvCxnSpPr>
          <p:cNvPr id="25" name="Straight Arrow Connector 24"/>
          <p:cNvCxnSpPr>
            <a:stCxn id="13" idx="3"/>
          </p:cNvCxnSpPr>
          <p:nvPr/>
        </p:nvCxnSpPr>
        <p:spPr>
          <a:xfrm>
            <a:off x="1211283" y="5568584"/>
            <a:ext cx="558140" cy="246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p:cNvCxnSpPr>
          <p:nvPr/>
        </p:nvCxnSpPr>
        <p:spPr>
          <a:xfrm flipV="1">
            <a:off x="1470562" y="2517570"/>
            <a:ext cx="3113313" cy="3375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1536" y="2531952"/>
            <a:ext cx="1229026" cy="646331"/>
          </a:xfrm>
          <a:prstGeom prst="rect">
            <a:avLst/>
          </a:prstGeom>
          <a:solidFill>
            <a:schemeClr val="bg1"/>
          </a:solidFill>
          <a:ln w="19050">
            <a:solidFill>
              <a:srgbClr val="FF0000"/>
            </a:solidFill>
          </a:ln>
        </p:spPr>
        <p:txBody>
          <a:bodyPr wrap="square" rtlCol="0">
            <a:spAutoFit/>
          </a:bodyPr>
          <a:lstStyle/>
          <a:p>
            <a:r>
              <a:rPr lang="en-US" dirty="0" smtClean="0"/>
              <a:t>Download file</a:t>
            </a:r>
            <a:endParaRPr lang="en-US" dirty="0"/>
          </a:p>
        </p:txBody>
      </p:sp>
      <p:sp>
        <p:nvSpPr>
          <p:cNvPr id="13" name="TextBox 12"/>
          <p:cNvSpPr txBox="1"/>
          <p:nvPr/>
        </p:nvSpPr>
        <p:spPr>
          <a:xfrm>
            <a:off x="241536" y="5106919"/>
            <a:ext cx="969747" cy="923330"/>
          </a:xfrm>
          <a:prstGeom prst="rect">
            <a:avLst/>
          </a:prstGeom>
          <a:solidFill>
            <a:schemeClr val="bg1"/>
          </a:solidFill>
          <a:ln w="19050">
            <a:solidFill>
              <a:srgbClr val="FF0000"/>
            </a:solidFill>
          </a:ln>
        </p:spPr>
        <p:txBody>
          <a:bodyPr wrap="square" rtlCol="0">
            <a:spAutoFit/>
          </a:bodyPr>
          <a:lstStyle/>
          <a:p>
            <a:r>
              <a:rPr lang="en-US" dirty="0" smtClean="0"/>
              <a:t>Attach related papers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KC Models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91246" y="1"/>
            <a:ext cx="816150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1821" t="32580" r="12964" b="14200"/>
          <a:stretch>
            <a:fillRect/>
          </a:stretch>
        </p:blipFill>
        <p:spPr bwMode="auto">
          <a:xfrm>
            <a:off x="1030407" y="1460981"/>
            <a:ext cx="7500265" cy="3936038"/>
          </a:xfrm>
          <a:prstGeom prst="rect">
            <a:avLst/>
          </a:prstGeom>
          <a:noFill/>
          <a:ln w="9525">
            <a:noFill/>
            <a:miter lim="800000"/>
            <a:headEnd/>
            <a:tailEnd/>
          </a:ln>
          <a:effectLst/>
        </p:spPr>
      </p:pic>
      <p:grpSp>
        <p:nvGrpSpPr>
          <p:cNvPr id="3" name="Group 9"/>
          <p:cNvGrpSpPr/>
          <p:nvPr/>
        </p:nvGrpSpPr>
        <p:grpSpPr>
          <a:xfrm>
            <a:off x="0" y="6433851"/>
            <a:ext cx="9144000" cy="424149"/>
            <a:chOff x="0" y="6433851"/>
            <a:chExt cx="9144000" cy="424149"/>
          </a:xfrm>
        </p:grpSpPr>
        <p:sp>
          <p:nvSpPr>
            <p:cNvPr id="4" name="Rounded Rectangle 3"/>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cxnSp>
        <p:nvCxnSpPr>
          <p:cNvPr id="11" name="Straight Arrow Connector 10"/>
          <p:cNvCxnSpPr/>
          <p:nvPr/>
        </p:nvCxnSpPr>
        <p:spPr>
          <a:xfrm rot="5400000">
            <a:off x="2468880" y="1798320"/>
            <a:ext cx="1584960" cy="426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33504" y="325200"/>
            <a:ext cx="1587264" cy="923330"/>
          </a:xfrm>
          <a:prstGeom prst="rect">
            <a:avLst/>
          </a:prstGeom>
          <a:solidFill>
            <a:schemeClr val="bg1"/>
          </a:solidFill>
          <a:ln w="19050">
            <a:solidFill>
              <a:srgbClr val="FF0000"/>
            </a:solidFill>
          </a:ln>
        </p:spPr>
        <p:txBody>
          <a:bodyPr wrap="square" rtlCol="0">
            <a:spAutoFit/>
          </a:bodyPr>
          <a:lstStyle/>
          <a:p>
            <a:r>
              <a:rPr lang="en-US" dirty="0" smtClean="0"/>
              <a:t>Compare the BIC values across models</a:t>
            </a:r>
            <a:endParaRPr lang="en-US" dirty="0"/>
          </a:p>
        </p:txBody>
      </p:sp>
      <p:sp>
        <p:nvSpPr>
          <p:cNvPr id="18" name="TextBox 17"/>
          <p:cNvSpPr txBox="1"/>
          <p:nvPr/>
        </p:nvSpPr>
        <p:spPr>
          <a:xfrm>
            <a:off x="6770352" y="3830400"/>
            <a:ext cx="1587264" cy="1200329"/>
          </a:xfrm>
          <a:prstGeom prst="rect">
            <a:avLst/>
          </a:prstGeom>
          <a:solidFill>
            <a:schemeClr val="bg1"/>
          </a:solidFill>
          <a:ln w="19050">
            <a:solidFill>
              <a:srgbClr val="FF0000"/>
            </a:solidFill>
          </a:ln>
        </p:spPr>
        <p:txBody>
          <a:bodyPr wrap="square" rtlCol="0">
            <a:spAutoFit/>
          </a:bodyPr>
          <a:lstStyle/>
          <a:p>
            <a:r>
              <a:rPr lang="en-US" dirty="0" smtClean="0"/>
              <a:t>Click on these links to export and Import KC Models</a:t>
            </a:r>
            <a:endParaRPr lang="en-US" dirty="0"/>
          </a:p>
        </p:txBody>
      </p:sp>
      <p:cxnSp>
        <p:nvCxnSpPr>
          <p:cNvPr id="19" name="Straight Arrow Connector 18"/>
          <p:cNvCxnSpPr>
            <a:stCxn id="18" idx="0"/>
          </p:cNvCxnSpPr>
          <p:nvPr/>
        </p:nvCxnSpPr>
        <p:spPr>
          <a:xfrm rot="16200000" flipV="1">
            <a:off x="6615576" y="2881992"/>
            <a:ext cx="1062816" cy="83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rot="16200000" flipV="1">
            <a:off x="5573160" y="1839576"/>
            <a:ext cx="1209120" cy="27725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2" cstate="print"/>
            <a:srcRect/>
            <a:stretch>
              <a:fillRect/>
            </a:stretch>
          </p:blipFill>
          <p:spPr bwMode="auto">
            <a:xfrm>
              <a:off x="4354417" y="6172200"/>
              <a:ext cx="419100" cy="540246"/>
            </a:xfrm>
            <a:prstGeom prst="rect">
              <a:avLst/>
            </a:prstGeom>
            <a:noFill/>
          </p:spPr>
        </p:pic>
      </p:grpSp>
      <p:pic>
        <p:nvPicPr>
          <p:cNvPr id="2050" name="Picture 2"/>
          <p:cNvPicPr>
            <a:picLocks noChangeAspect="1" noChangeArrowheads="1"/>
          </p:cNvPicPr>
          <p:nvPr/>
        </p:nvPicPr>
        <p:blipFill>
          <a:blip r:embed="rId3"/>
          <a:srcRect/>
          <a:stretch>
            <a:fillRect/>
          </a:stretch>
        </p:blipFill>
        <p:spPr bwMode="auto">
          <a:xfrm>
            <a:off x="702244" y="11017"/>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 name="Picture 2"/>
          <p:cNvPicPr>
            <a:picLocks noChangeAspect="1" noChangeArrowheads="1"/>
          </p:cNvPicPr>
          <p:nvPr/>
        </p:nvPicPr>
        <p:blipFill>
          <a:blip r:embed="rId2"/>
          <a:srcRect l="25651" t="28406" r="27501" b="16174"/>
          <a:stretch>
            <a:fillRect/>
          </a:stretch>
        </p:blipFill>
        <p:spPr bwMode="auto">
          <a:xfrm>
            <a:off x="2785073" y="230400"/>
            <a:ext cx="5850531" cy="6132792"/>
          </a:xfrm>
          <a:prstGeom prst="rect">
            <a:avLst/>
          </a:prstGeom>
          <a:noFill/>
          <a:ln w="9525">
            <a:noFill/>
            <a:miter lim="800000"/>
            <a:headEnd/>
            <a:tailEnd/>
          </a:ln>
        </p:spPr>
      </p:pic>
      <p:sp>
        <p:nvSpPr>
          <p:cNvPr id="8" name="TextBox 7"/>
          <p:cNvSpPr txBox="1"/>
          <p:nvPr/>
        </p:nvSpPr>
        <p:spPr>
          <a:xfrm>
            <a:off x="264404" y="3736708"/>
            <a:ext cx="2386329" cy="1477328"/>
          </a:xfrm>
          <a:prstGeom prst="rect">
            <a:avLst/>
          </a:prstGeom>
          <a:noFill/>
        </p:spPr>
        <p:txBody>
          <a:bodyPr wrap="square" rtlCol="0">
            <a:spAutoFit/>
          </a:bodyPr>
          <a:lstStyle/>
          <a:p>
            <a:r>
              <a:rPr lang="en-US" dirty="0" smtClean="0"/>
              <a:t>Click on </a:t>
            </a:r>
          </a:p>
          <a:p>
            <a:r>
              <a:rPr lang="en-US" dirty="0" smtClean="0"/>
              <a:t>‘Documentation Home’ to get more information on this topic in our help pages.</a:t>
            </a:r>
          </a:p>
        </p:txBody>
      </p:sp>
      <p:cxnSp>
        <p:nvCxnSpPr>
          <p:cNvPr id="13" name="Straight Arrow Connector 12"/>
          <p:cNvCxnSpPr/>
          <p:nvPr/>
        </p:nvCxnSpPr>
        <p:spPr>
          <a:xfrm>
            <a:off x="1715785" y="5178174"/>
            <a:ext cx="1099337" cy="945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4386</TotalTime>
  <Words>2842</Words>
  <Application>Microsoft Office PowerPoint</Application>
  <PresentationFormat>On-screen Show (4:3)</PresentationFormat>
  <Paragraphs>698</Paragraphs>
  <Slides>74</Slides>
  <Notes>26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Powerpoint Template</vt:lpstr>
      <vt:lpstr>DataShop Hands On </vt:lpstr>
      <vt:lpstr>Slide 2</vt:lpstr>
      <vt:lpstr>Creating an account  and Logging in</vt:lpstr>
      <vt:lpstr>Slide 4</vt:lpstr>
      <vt:lpstr>Slide 5</vt:lpstr>
      <vt:lpstr>Slide 6</vt:lpstr>
      <vt:lpstr>Slide 7</vt:lpstr>
      <vt:lpstr>Slide 8</vt:lpstr>
      <vt:lpstr>Slide 9</vt:lpstr>
      <vt:lpstr>Slide 10</vt:lpstr>
      <vt:lpstr>Slide 11</vt:lpstr>
      <vt:lpstr>Slide 12</vt:lpstr>
      <vt:lpstr>Slide 13</vt:lpstr>
      <vt:lpstr>Slide 14</vt:lpstr>
      <vt:lpstr>Pre &amp; Post test data</vt:lpstr>
      <vt:lpstr>Slide 16</vt:lpstr>
      <vt:lpstr>Slide 17</vt:lpstr>
      <vt:lpstr>Slide 18</vt:lpstr>
      <vt:lpstr>Slide 19</vt:lpstr>
      <vt:lpstr>Slide 20</vt:lpstr>
      <vt:lpstr>Slide 21</vt:lpstr>
      <vt:lpstr>Terminology</vt:lpstr>
      <vt:lpstr>DataShop Terminology</vt:lpstr>
      <vt:lpstr>DataShop Terminology</vt:lpstr>
      <vt:lpstr>Slide 25</vt:lpstr>
      <vt:lpstr>Problem: “Making Cans”</vt:lpstr>
      <vt:lpstr>Video: Solving “Making Cans”, Question 1 (1m:27s)</vt:lpstr>
      <vt:lpstr>Steps</vt:lpstr>
      <vt:lpstr>Transactions</vt:lpstr>
      <vt:lpstr>Student-Steps</vt:lpstr>
      <vt:lpstr>Opportunity: a chance for a student to demonstrate that he or she has learned a KC.  </vt:lpstr>
      <vt:lpstr>Observation: set of transactions for a student  working on a step, i.e. each row in this table</vt:lpstr>
      <vt:lpstr>The DataShop Tools</vt:lpstr>
      <vt:lpstr>Learning curve</vt:lpstr>
      <vt:lpstr>Slide 35</vt:lpstr>
      <vt:lpstr>Slide 36</vt:lpstr>
      <vt:lpstr>Slide 37</vt:lpstr>
      <vt:lpstr>Slide 38</vt:lpstr>
      <vt:lpstr>Slide 39</vt:lpstr>
      <vt:lpstr>Slide 40</vt:lpstr>
      <vt:lpstr>If interested in KC modeling …</vt:lpstr>
      <vt:lpstr> </vt:lpstr>
      <vt:lpstr>Sample selector</vt:lpstr>
      <vt:lpstr>Slide 44</vt:lpstr>
      <vt:lpstr>Sample Selector </vt:lpstr>
      <vt:lpstr>Performance profiler</vt:lpstr>
      <vt:lpstr>Slide 47</vt:lpstr>
      <vt:lpstr>Slide 48</vt:lpstr>
      <vt:lpstr>Slide 49</vt:lpstr>
      <vt:lpstr>Find the hardest problem or KC </vt:lpstr>
      <vt:lpstr>Error report</vt:lpstr>
      <vt:lpstr>Slide 52</vt:lpstr>
      <vt:lpstr>Slide 53</vt:lpstr>
      <vt:lpstr>Slide 54</vt:lpstr>
      <vt:lpstr>Slide 55</vt:lpstr>
      <vt:lpstr>Slide 56</vt:lpstr>
      <vt:lpstr>Export</vt:lpstr>
      <vt:lpstr>3 data formats for exporting</vt:lpstr>
      <vt:lpstr>Slide 59</vt:lpstr>
      <vt:lpstr>Slide 60</vt:lpstr>
      <vt:lpstr>IMPORT</vt:lpstr>
      <vt:lpstr>Slide 62</vt:lpstr>
      <vt:lpstr>XML vs. Tab-delimited format</vt:lpstr>
      <vt:lpstr>Documentation</vt:lpstr>
      <vt:lpstr>Web services</vt:lpstr>
      <vt:lpstr>Web Services</vt:lpstr>
      <vt:lpstr>the end</vt:lpstr>
      <vt:lpstr>Dataset Info</vt:lpstr>
      <vt:lpstr>Slide 69</vt:lpstr>
      <vt:lpstr>Slide 70</vt:lpstr>
      <vt:lpstr>Slide 71</vt:lpstr>
      <vt:lpstr>KC Models</vt:lpstr>
      <vt:lpstr>Slide 73</vt:lpstr>
      <vt:lpstr>Slide 74</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PSLC DataShop </dc:title>
  <dc:creator>Alida Skogsholm</dc:creator>
  <cp:lastModifiedBy>Alida Skogsholm</cp:lastModifiedBy>
  <cp:revision>172</cp:revision>
  <dcterms:created xsi:type="dcterms:W3CDTF">2010-10-26T17:01:57Z</dcterms:created>
  <dcterms:modified xsi:type="dcterms:W3CDTF">2010-12-10T14:04:04Z</dcterms:modified>
</cp:coreProperties>
</file>